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</p:sldIdLst>
  <p:sldSz cy="8229600" cx="14630400"/>
  <p:notesSz cx="8229600" cy="14630400"/>
  <p:embeddedFontLst>
    <p:embeddedFont>
      <p:font typeface="Cabin"/>
      <p:regular r:id="rId25"/>
      <p:bold r:id="rId26"/>
      <p:italic r:id="rId27"/>
      <p:boldItalic r:id="rId28"/>
    </p:embeddedFont>
    <p:embeddedFont>
      <p:font typeface="Unbounded"/>
      <p:regular r:id="rId29"/>
      <p:bold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31" roundtripDataSignature="AMtx7mjkVG/7QnNgxQ586ydvHzPW/cJ3w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Cabin-bold.fntdata"/><Relationship Id="rId25" Type="http://schemas.openxmlformats.org/officeDocument/2006/relationships/font" Target="fonts/Cabin-regular.fntdata"/><Relationship Id="rId28" Type="http://schemas.openxmlformats.org/officeDocument/2006/relationships/font" Target="fonts/Cabin-boldItalic.fntdata"/><Relationship Id="rId27" Type="http://schemas.openxmlformats.org/officeDocument/2006/relationships/font" Target="fonts/Cabin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Unbounded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customschemas.google.com/relationships/presentationmetadata" Target="metadata"/><Relationship Id="rId30" Type="http://schemas.openxmlformats.org/officeDocument/2006/relationships/font" Target="fonts/Unbounded-bold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" name="Google Shape;13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f7a027cac3_4_2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3" name="Google Shape;173;g1f7a027cac3_4_24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g1f7a027cac3_4_24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7" name="Google Shape;187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f7a027cac3_1_1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0" name="Google Shape;210;g1f7a027cac3_1_1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g1f7a027cac3_1_12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3" name="Google Shape;223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f7a027cac3_1_9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1" name="Google Shape;251;g1f7a027cac3_1_9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g1f7a027cac3_1_9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1" name="Google Shape;271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1f7a027cac3_1_19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4" name="Google Shape;294;g1f7a027cac3_1_19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g1f7a027cac3_1_19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2" name="Google Shape;312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1f7a027cac3_1_14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1" name="Google Shape;331;g1f7a027cac3_1_14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g1f7a027cac3_1_14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6" name="Google Shape;346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" name="Google Shape;33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8" name="Google Shape;368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p1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1f7a027cac3_4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" name="Google Shape;59;g1f7a027cac3_4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g1f7a027cac3_4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0" name="Google Shape;80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f7a027cac3_4_4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2" name="Google Shape;102;g1f7a027cac3_4_4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g1f7a027cac3_4_4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f7a027cac3_4_6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6" name="Google Shape;116;g1f7a027cac3_4_6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g1f7a027cac3_4_6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f7a027cac3_4_7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0" name="Google Shape;130;g1f7a027cac3_4_7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g1f7a027cac3_4_7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f7a027cac3_4_9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5" name="Google Shape;145;g1f7a027cac3_4_9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g1f7a027cac3_4_9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f7a027cac3_4_2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9" name="Google Shape;159;g1f7a027cac3_4_2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g1f7a027cac3_4_22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Relationship Id="rId4" Type="http://schemas.openxmlformats.org/officeDocument/2006/relationships/image" Target="../media/image17.jpg"/><Relationship Id="rId10" Type="http://schemas.openxmlformats.org/officeDocument/2006/relationships/image" Target="../media/image28.png"/><Relationship Id="rId9" Type="http://schemas.openxmlformats.org/officeDocument/2006/relationships/image" Target="../media/image21.jpg"/><Relationship Id="rId5" Type="http://schemas.openxmlformats.org/officeDocument/2006/relationships/image" Target="../media/image10.jpg"/><Relationship Id="rId6" Type="http://schemas.openxmlformats.org/officeDocument/2006/relationships/image" Target="../media/image7.jpg"/><Relationship Id="rId7" Type="http://schemas.openxmlformats.org/officeDocument/2006/relationships/image" Target="../media/image13.jpg"/><Relationship Id="rId8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Relationship Id="rId4" Type="http://schemas.openxmlformats.org/officeDocument/2006/relationships/image" Target="../media/image6.png"/><Relationship Id="rId5" Type="http://schemas.openxmlformats.org/officeDocument/2006/relationships/image" Target="../media/image5.png"/><Relationship Id="rId6" Type="http://schemas.openxmlformats.org/officeDocument/2006/relationships/image" Target="../media/image28.png"/><Relationship Id="rId7" Type="http://schemas.openxmlformats.org/officeDocument/2006/relationships/image" Target="../media/image24.jpg"/><Relationship Id="rId8" Type="http://schemas.openxmlformats.org/officeDocument/2006/relationships/image" Target="../media/image1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Relationship Id="rId4" Type="http://schemas.openxmlformats.org/officeDocument/2006/relationships/image" Target="../media/image6.png"/><Relationship Id="rId5" Type="http://schemas.openxmlformats.org/officeDocument/2006/relationships/image" Target="../media/image28.png"/><Relationship Id="rId6" Type="http://schemas.openxmlformats.org/officeDocument/2006/relationships/image" Target="../media/image2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Relationship Id="rId4" Type="http://schemas.openxmlformats.org/officeDocument/2006/relationships/image" Target="../media/image6.png"/><Relationship Id="rId5" Type="http://schemas.openxmlformats.org/officeDocument/2006/relationships/image" Target="../media/image23.png"/><Relationship Id="rId6" Type="http://schemas.openxmlformats.org/officeDocument/2006/relationships/image" Target="../media/image28.png"/><Relationship Id="rId7" Type="http://schemas.openxmlformats.org/officeDocument/2006/relationships/image" Target="../media/image2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Relationship Id="rId4" Type="http://schemas.openxmlformats.org/officeDocument/2006/relationships/image" Target="../media/image27.jpg"/><Relationship Id="rId5" Type="http://schemas.openxmlformats.org/officeDocument/2006/relationships/image" Target="../media/image6.png"/><Relationship Id="rId6" Type="http://schemas.openxmlformats.org/officeDocument/2006/relationships/image" Target="../media/image2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Relationship Id="rId4" Type="http://schemas.openxmlformats.org/officeDocument/2006/relationships/image" Target="../media/image28.png"/><Relationship Id="rId5" Type="http://schemas.openxmlformats.org/officeDocument/2006/relationships/image" Target="../media/image27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Relationship Id="rId4" Type="http://schemas.openxmlformats.org/officeDocument/2006/relationships/image" Target="../media/image6.png"/><Relationship Id="rId5" Type="http://schemas.openxmlformats.org/officeDocument/2006/relationships/image" Target="../media/image28.png"/><Relationship Id="rId6" Type="http://schemas.openxmlformats.org/officeDocument/2006/relationships/image" Target="../media/image43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png"/><Relationship Id="rId4" Type="http://schemas.openxmlformats.org/officeDocument/2006/relationships/image" Target="../media/image6.png"/><Relationship Id="rId5" Type="http://schemas.openxmlformats.org/officeDocument/2006/relationships/image" Target="../media/image28.png"/><Relationship Id="rId6" Type="http://schemas.openxmlformats.org/officeDocument/2006/relationships/image" Target="../media/image43.jpg"/><Relationship Id="rId7" Type="http://schemas.openxmlformats.org/officeDocument/2006/relationships/image" Target="../media/image4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.png"/><Relationship Id="rId4" Type="http://schemas.openxmlformats.org/officeDocument/2006/relationships/image" Target="../media/image35.png"/><Relationship Id="rId5" Type="http://schemas.openxmlformats.org/officeDocument/2006/relationships/image" Target="../media/image39.png"/><Relationship Id="rId6" Type="http://schemas.openxmlformats.org/officeDocument/2006/relationships/image" Target="../media/image37.png"/><Relationship Id="rId7" Type="http://schemas.openxmlformats.org/officeDocument/2006/relationships/image" Target="../media/image6.png"/><Relationship Id="rId8" Type="http://schemas.openxmlformats.org/officeDocument/2006/relationships/image" Target="../media/image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.png"/><Relationship Id="rId4" Type="http://schemas.openxmlformats.org/officeDocument/2006/relationships/image" Target="../media/image6.png"/><Relationship Id="rId5" Type="http://schemas.openxmlformats.org/officeDocument/2006/relationships/image" Target="../media/image38.jpg"/><Relationship Id="rId6" Type="http://schemas.openxmlformats.org/officeDocument/2006/relationships/image" Target="../media/image2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.png"/><Relationship Id="rId4" Type="http://schemas.openxmlformats.org/officeDocument/2006/relationships/image" Target="../media/image29.png"/><Relationship Id="rId9" Type="http://schemas.openxmlformats.org/officeDocument/2006/relationships/image" Target="../media/image28.png"/><Relationship Id="rId5" Type="http://schemas.openxmlformats.org/officeDocument/2006/relationships/image" Target="../media/image33.png"/><Relationship Id="rId6" Type="http://schemas.openxmlformats.org/officeDocument/2006/relationships/image" Target="../media/image34.png"/><Relationship Id="rId7" Type="http://schemas.openxmlformats.org/officeDocument/2006/relationships/image" Target="../media/image36.png"/><Relationship Id="rId8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6.png"/><Relationship Id="rId9" Type="http://schemas.openxmlformats.org/officeDocument/2006/relationships/image" Target="../media/image14.png"/><Relationship Id="rId5" Type="http://schemas.openxmlformats.org/officeDocument/2006/relationships/image" Target="../media/image28.png"/><Relationship Id="rId6" Type="http://schemas.openxmlformats.org/officeDocument/2006/relationships/image" Target="../media/image42.jpg"/><Relationship Id="rId7" Type="http://schemas.openxmlformats.org/officeDocument/2006/relationships/image" Target="../media/image15.png"/><Relationship Id="rId8" Type="http://schemas.openxmlformats.org/officeDocument/2006/relationships/image" Target="../media/image1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.png"/><Relationship Id="rId4" Type="http://schemas.openxmlformats.org/officeDocument/2006/relationships/image" Target="../media/image6.png"/><Relationship Id="rId5" Type="http://schemas.openxmlformats.org/officeDocument/2006/relationships/image" Target="../media/image2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6.png"/><Relationship Id="rId5" Type="http://schemas.openxmlformats.org/officeDocument/2006/relationships/image" Target="../media/image28.png"/><Relationship Id="rId6" Type="http://schemas.openxmlformats.org/officeDocument/2006/relationships/image" Target="../media/image40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6.png"/><Relationship Id="rId5" Type="http://schemas.openxmlformats.org/officeDocument/2006/relationships/image" Target="../media/image2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6.png"/><Relationship Id="rId5" Type="http://schemas.openxmlformats.org/officeDocument/2006/relationships/image" Target="../media/image5.png"/><Relationship Id="rId6" Type="http://schemas.openxmlformats.org/officeDocument/2006/relationships/image" Target="../media/image9.png"/><Relationship Id="rId7" Type="http://schemas.openxmlformats.org/officeDocument/2006/relationships/image" Target="../media/image24.jpg"/><Relationship Id="rId8" Type="http://schemas.openxmlformats.org/officeDocument/2006/relationships/image" Target="../media/image2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6.png"/><Relationship Id="rId5" Type="http://schemas.openxmlformats.org/officeDocument/2006/relationships/image" Target="../media/image5.png"/><Relationship Id="rId6" Type="http://schemas.openxmlformats.org/officeDocument/2006/relationships/image" Target="../media/image8.png"/><Relationship Id="rId7" Type="http://schemas.openxmlformats.org/officeDocument/2006/relationships/image" Target="../media/image28.png"/><Relationship Id="rId8" Type="http://schemas.openxmlformats.org/officeDocument/2006/relationships/image" Target="../media/image24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6.png"/><Relationship Id="rId9" Type="http://schemas.openxmlformats.org/officeDocument/2006/relationships/image" Target="../media/image24.jpg"/><Relationship Id="rId5" Type="http://schemas.openxmlformats.org/officeDocument/2006/relationships/image" Target="../media/image5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8" Type="http://schemas.openxmlformats.org/officeDocument/2006/relationships/image" Target="../media/image2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Relationship Id="rId4" Type="http://schemas.openxmlformats.org/officeDocument/2006/relationships/image" Target="../media/image6.png"/><Relationship Id="rId5" Type="http://schemas.openxmlformats.org/officeDocument/2006/relationships/image" Target="../media/image5.png"/><Relationship Id="rId6" Type="http://schemas.openxmlformats.org/officeDocument/2006/relationships/image" Target="../media/image16.png"/><Relationship Id="rId7" Type="http://schemas.openxmlformats.org/officeDocument/2006/relationships/image" Target="../media/image28.png"/><Relationship Id="rId8" Type="http://schemas.openxmlformats.org/officeDocument/2006/relationships/image" Target="../media/image24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Relationship Id="rId4" Type="http://schemas.openxmlformats.org/officeDocument/2006/relationships/image" Target="../media/image6.png"/><Relationship Id="rId5" Type="http://schemas.openxmlformats.org/officeDocument/2006/relationships/image" Target="../media/image5.png"/><Relationship Id="rId6" Type="http://schemas.openxmlformats.org/officeDocument/2006/relationships/image" Target="../media/image28.png"/><Relationship Id="rId7" Type="http://schemas.openxmlformats.org/officeDocument/2006/relationships/image" Target="../media/image24.jpg"/><Relationship Id="rId8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6" name="Google Shape;16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" name="Google Shape;18;p1"/>
          <p:cNvPicPr preferRelativeResize="0"/>
          <p:nvPr/>
        </p:nvPicPr>
        <p:blipFill rotWithShape="1">
          <a:blip r:embed="rId4">
            <a:alphaModFix/>
          </a:blip>
          <a:srcRect b="0" l="16666" r="16666" t="0"/>
          <a:stretch/>
        </p:blipFill>
        <p:spPr>
          <a:xfrm>
            <a:off x="0" y="0"/>
            <a:ext cx="5486401" cy="8229599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1"/>
          <p:cNvSpPr/>
          <p:nvPr/>
        </p:nvSpPr>
        <p:spPr>
          <a:xfrm>
            <a:off x="8272650" y="1578400"/>
            <a:ext cx="5699700" cy="22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36"/>
              <a:buFont typeface="Unbounded"/>
              <a:buNone/>
            </a:pPr>
            <a:r>
              <a:rPr b="0" i="0" lang="en-US" sz="6036" u="none" cap="none" strike="noStrike">
                <a:solidFill>
                  <a:srgbClr val="FFFFFF"/>
                </a:solidFill>
                <a:latin typeface="Unbounded"/>
                <a:ea typeface="Unbounded"/>
                <a:cs typeface="Unbounded"/>
                <a:sym typeface="Unbounded"/>
              </a:rPr>
              <a:t>InclusiData Alchemy</a:t>
            </a:r>
            <a:endParaRPr b="0" i="0" sz="603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20;p1"/>
          <p:cNvSpPr/>
          <p:nvPr/>
        </p:nvSpPr>
        <p:spPr>
          <a:xfrm>
            <a:off x="6319599" y="3828098"/>
            <a:ext cx="74775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750"/>
              <a:buFont typeface="Cabin"/>
              <a:buNone/>
            </a:pPr>
            <a:r>
              <a:rPr b="0" i="0" lang="en-US" sz="1750" u="none" cap="none" strike="noStrike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Diversidade e Inclusão: Soluções para um Ambiente de Trabalho Equitativo</a:t>
            </a:r>
            <a:endParaRPr b="0" i="0" sz="17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21;p1"/>
          <p:cNvSpPr/>
          <p:nvPr/>
        </p:nvSpPr>
        <p:spPr>
          <a:xfrm>
            <a:off x="6786071" y="4433400"/>
            <a:ext cx="3582600" cy="3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40009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2187"/>
              <a:buFont typeface="Cabin"/>
              <a:buNone/>
            </a:pPr>
            <a:r>
              <a:rPr b="1" i="0" lang="en-US" sz="2187" u="none" cap="none" strike="noStrike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Lisnane Vitória Oliveira</a:t>
            </a:r>
            <a:endParaRPr b="0" i="0" sz="218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" name="Google Shape;22;p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19594" y="5201100"/>
            <a:ext cx="340162" cy="340162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1"/>
          <p:cNvSpPr/>
          <p:nvPr/>
        </p:nvSpPr>
        <p:spPr>
          <a:xfrm>
            <a:off x="6778446" y="5176800"/>
            <a:ext cx="3582600" cy="3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40009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2187"/>
              <a:buFont typeface="Cabin"/>
              <a:buNone/>
            </a:pPr>
            <a:r>
              <a:rPr b="1" lang="en-US" sz="2187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Jhenyffer Oliveira</a:t>
            </a:r>
            <a:endParaRPr b="0" i="0" sz="218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" name="Google Shape;24;p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319594" y="6583200"/>
            <a:ext cx="340162" cy="340162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1"/>
          <p:cNvSpPr/>
          <p:nvPr/>
        </p:nvSpPr>
        <p:spPr>
          <a:xfrm>
            <a:off x="6778446" y="6558900"/>
            <a:ext cx="3582600" cy="3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40009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2187"/>
              <a:buFont typeface="Cabin"/>
              <a:buNone/>
            </a:pPr>
            <a:r>
              <a:rPr b="1" lang="en-US" sz="2187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Victor Lemos </a:t>
            </a:r>
            <a:endParaRPr b="0" i="0" sz="218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" name="Google Shape;26;p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319594" y="5892150"/>
            <a:ext cx="340162" cy="340162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1"/>
          <p:cNvSpPr/>
          <p:nvPr/>
        </p:nvSpPr>
        <p:spPr>
          <a:xfrm>
            <a:off x="6778446" y="5867850"/>
            <a:ext cx="3582600" cy="3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40009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2187"/>
              <a:buFont typeface="Cabin"/>
              <a:buNone/>
            </a:pPr>
            <a:r>
              <a:rPr b="1" lang="en-US" sz="2187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Rodrigo Udenal</a:t>
            </a:r>
            <a:endParaRPr b="0" i="0" sz="218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" name="Google Shape;28;p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3972350" y="7553700"/>
            <a:ext cx="658050" cy="658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327219" y="4457700"/>
            <a:ext cx="340162" cy="34016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1"/>
          <p:cNvPicPr preferRelativeResize="0"/>
          <p:nvPr/>
        </p:nvPicPr>
        <p:blipFill rotWithShape="1">
          <a:blip r:embed="rId10">
            <a:alphaModFix/>
          </a:blip>
          <a:srcRect b="4644" l="0" r="0" t="4644"/>
          <a:stretch/>
        </p:blipFill>
        <p:spPr>
          <a:xfrm>
            <a:off x="5865575" y="1738700"/>
            <a:ext cx="2027900" cy="183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76" name="Google Shape;176;g1f7a027cac3_4_2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g1f7a027cac3_4_24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8" name="Google Shape;178;g1f7a027cac3_4_2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972350" y="7553700"/>
            <a:ext cx="658050" cy="658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g1f7a027cac3_4_247"/>
          <p:cNvPicPr preferRelativeResize="0"/>
          <p:nvPr/>
        </p:nvPicPr>
        <p:blipFill rotWithShape="1">
          <a:blip r:embed="rId5">
            <a:alphaModFix/>
          </a:blip>
          <a:srcRect b="25502" l="35432" r="35000" t="26864"/>
          <a:stretch/>
        </p:blipFill>
        <p:spPr>
          <a:xfrm>
            <a:off x="13654500" y="7733800"/>
            <a:ext cx="391824" cy="35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g1f7a027cac3_4_2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972350" y="7553700"/>
            <a:ext cx="658050" cy="658050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g1f7a027cac3_4_247"/>
          <p:cNvSpPr/>
          <p:nvPr/>
        </p:nvSpPr>
        <p:spPr>
          <a:xfrm>
            <a:off x="3888300" y="245375"/>
            <a:ext cx="9387300" cy="95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374"/>
              <a:buFont typeface="Unbounded"/>
              <a:buNone/>
            </a:pPr>
            <a:r>
              <a:rPr b="0" i="0" lang="en-US" sz="4374" u="none" cap="none" strike="noStrike">
                <a:solidFill>
                  <a:srgbClr val="FFFFFF"/>
                </a:solidFill>
                <a:latin typeface="Unbounded"/>
                <a:ea typeface="Unbounded"/>
                <a:cs typeface="Unbounded"/>
                <a:sym typeface="Unbounded"/>
              </a:rPr>
              <a:t>Desafios da Corp Solutions</a:t>
            </a:r>
            <a:endParaRPr b="0" i="0" sz="437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2" name="Google Shape;182;g1f7a027cac3_4_247"/>
          <p:cNvPicPr preferRelativeResize="0"/>
          <p:nvPr/>
        </p:nvPicPr>
        <p:blipFill rotWithShape="1">
          <a:blip r:embed="rId6">
            <a:alphaModFix/>
          </a:blip>
          <a:srcRect b="4653" l="0" r="0" t="4643"/>
          <a:stretch/>
        </p:blipFill>
        <p:spPr>
          <a:xfrm>
            <a:off x="13654500" y="7733800"/>
            <a:ext cx="391825" cy="35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g1f7a027cac3_4_247"/>
          <p:cNvPicPr preferRelativeResize="0"/>
          <p:nvPr/>
        </p:nvPicPr>
        <p:blipFill rotWithShape="1">
          <a:blip r:embed="rId7">
            <a:alphaModFix/>
          </a:blip>
          <a:srcRect b="0" l="24459" r="8855" t="0"/>
          <a:stretch/>
        </p:blipFill>
        <p:spPr>
          <a:xfrm>
            <a:off x="0" y="0"/>
            <a:ext cx="3657599" cy="8229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g1f7a027cac3_4_24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888301" y="1201763"/>
            <a:ext cx="10259701" cy="6120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90" name="Google Shape;190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4"/>
          <p:cNvSpPr/>
          <p:nvPr/>
        </p:nvSpPr>
        <p:spPr>
          <a:xfrm>
            <a:off x="4317600" y="2329150"/>
            <a:ext cx="100425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374"/>
              <a:buFont typeface="Unbounded"/>
              <a:buNone/>
            </a:pPr>
            <a:r>
              <a:rPr b="0" i="0" lang="en-US" sz="4374" u="none" cap="none" strike="noStrike">
                <a:solidFill>
                  <a:srgbClr val="FFFFFF"/>
                </a:solidFill>
                <a:latin typeface="Unbounded"/>
                <a:ea typeface="Unbounded"/>
                <a:cs typeface="Unbounded"/>
                <a:sym typeface="Unbounded"/>
              </a:rPr>
              <a:t>Melhoria na Coleta de Dados</a:t>
            </a:r>
            <a:endParaRPr b="0" i="0" sz="437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p4"/>
          <p:cNvSpPr/>
          <p:nvPr/>
        </p:nvSpPr>
        <p:spPr>
          <a:xfrm>
            <a:off x="4490799" y="3601283"/>
            <a:ext cx="499943" cy="499943"/>
          </a:xfrm>
          <a:prstGeom prst="roundRect">
            <a:avLst>
              <a:gd fmla="val 13333" name="adj"/>
            </a:avLst>
          </a:prstGeom>
          <a:solidFill>
            <a:srgbClr val="223D4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4"/>
          <p:cNvSpPr/>
          <p:nvPr/>
        </p:nvSpPr>
        <p:spPr>
          <a:xfrm>
            <a:off x="4662249" y="3642955"/>
            <a:ext cx="157043" cy="4164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25038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24"/>
              <a:buFont typeface="Unbounded"/>
              <a:buNone/>
            </a:pPr>
            <a:r>
              <a:rPr b="0" i="0" lang="en-US" sz="2624" u="none" cap="none" strike="noStrike">
                <a:solidFill>
                  <a:srgbClr val="FFFFFF"/>
                </a:solidFill>
                <a:latin typeface="Unbounded"/>
                <a:ea typeface="Unbounded"/>
                <a:cs typeface="Unbounded"/>
                <a:sym typeface="Unbounded"/>
              </a:rPr>
              <a:t>1</a:t>
            </a:r>
            <a:endParaRPr b="0" i="0" sz="262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4"/>
          <p:cNvSpPr/>
          <p:nvPr/>
        </p:nvSpPr>
        <p:spPr>
          <a:xfrm>
            <a:off x="5212927" y="3677600"/>
            <a:ext cx="38637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87"/>
              <a:buFont typeface="Unbounded"/>
              <a:buNone/>
            </a:pPr>
            <a:r>
              <a:rPr b="0" i="0" lang="en-US" sz="2187" u="none" cap="none" strike="noStrike">
                <a:solidFill>
                  <a:srgbClr val="FFFFFF"/>
                </a:solidFill>
                <a:latin typeface="Unbounded"/>
                <a:ea typeface="Unbounded"/>
                <a:cs typeface="Unbounded"/>
                <a:sym typeface="Unbounded"/>
              </a:rPr>
              <a:t>Dados Abrangentes</a:t>
            </a:r>
            <a:endParaRPr b="0" i="0" sz="218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p4"/>
          <p:cNvSpPr/>
          <p:nvPr/>
        </p:nvSpPr>
        <p:spPr>
          <a:xfrm>
            <a:off x="5212913" y="4234220"/>
            <a:ext cx="3819900" cy="71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750"/>
              <a:buFont typeface="Cabin"/>
              <a:buNone/>
            </a:pPr>
            <a:r>
              <a:rPr b="0" i="0" lang="en-US" sz="1750" u="none" cap="none" strike="noStrike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Incluir identidades de gênero, sexualidade e deficiências.</a:t>
            </a:r>
            <a:endParaRPr b="0" i="0" sz="17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Google Shape;197;p4"/>
          <p:cNvSpPr/>
          <p:nvPr/>
        </p:nvSpPr>
        <p:spPr>
          <a:xfrm>
            <a:off x="9255085" y="3601283"/>
            <a:ext cx="499943" cy="499943"/>
          </a:xfrm>
          <a:prstGeom prst="roundRect">
            <a:avLst>
              <a:gd fmla="val 13333" name="adj"/>
            </a:avLst>
          </a:prstGeom>
          <a:solidFill>
            <a:srgbClr val="223D4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4"/>
          <p:cNvSpPr/>
          <p:nvPr/>
        </p:nvSpPr>
        <p:spPr>
          <a:xfrm>
            <a:off x="9373553" y="3642955"/>
            <a:ext cx="263009" cy="4164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25038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24"/>
              <a:buFont typeface="Unbounded"/>
              <a:buNone/>
            </a:pPr>
            <a:r>
              <a:rPr b="0" i="0" lang="en-US" sz="2624" u="none" cap="none" strike="noStrike">
                <a:solidFill>
                  <a:srgbClr val="FFFFFF"/>
                </a:solidFill>
                <a:latin typeface="Unbounded"/>
                <a:ea typeface="Unbounded"/>
                <a:cs typeface="Unbounded"/>
                <a:sym typeface="Unbounded"/>
              </a:rPr>
              <a:t>2</a:t>
            </a:r>
            <a:endParaRPr b="0" i="0" sz="262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Google Shape;199;p4"/>
          <p:cNvSpPr/>
          <p:nvPr/>
        </p:nvSpPr>
        <p:spPr>
          <a:xfrm>
            <a:off x="9977200" y="3677600"/>
            <a:ext cx="44847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87"/>
              <a:buFont typeface="Unbounded"/>
              <a:buNone/>
            </a:pPr>
            <a:r>
              <a:rPr b="0" i="0" lang="en-US" sz="2187" u="none" cap="none" strike="noStrike">
                <a:solidFill>
                  <a:srgbClr val="FFFFFF"/>
                </a:solidFill>
                <a:latin typeface="Unbounded"/>
                <a:ea typeface="Unbounded"/>
                <a:cs typeface="Unbounded"/>
                <a:sym typeface="Unbounded"/>
              </a:rPr>
              <a:t>Visualização Detalhada</a:t>
            </a:r>
            <a:endParaRPr b="0" i="0" sz="218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Google Shape;200;p4"/>
          <p:cNvSpPr/>
          <p:nvPr/>
        </p:nvSpPr>
        <p:spPr>
          <a:xfrm>
            <a:off x="9977200" y="4234224"/>
            <a:ext cx="3819900" cy="7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750"/>
              <a:buFont typeface="Cabin"/>
              <a:buNone/>
            </a:pPr>
            <a:r>
              <a:rPr b="0" i="0" lang="en-US" sz="1750" u="none" cap="none" strike="noStrike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Aprimorar gráficos para uma análise mais profunda.</a:t>
            </a:r>
            <a:endParaRPr b="0" i="0" sz="17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p4"/>
          <p:cNvSpPr/>
          <p:nvPr/>
        </p:nvSpPr>
        <p:spPr>
          <a:xfrm>
            <a:off x="4490799" y="5611773"/>
            <a:ext cx="499943" cy="499943"/>
          </a:xfrm>
          <a:prstGeom prst="roundRect">
            <a:avLst>
              <a:gd fmla="val 13333" name="adj"/>
            </a:avLst>
          </a:prstGeom>
          <a:solidFill>
            <a:srgbClr val="223D4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4"/>
          <p:cNvSpPr/>
          <p:nvPr/>
        </p:nvSpPr>
        <p:spPr>
          <a:xfrm>
            <a:off x="4606766" y="5653445"/>
            <a:ext cx="268010" cy="4164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25038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24"/>
              <a:buFont typeface="Unbounded"/>
              <a:buNone/>
            </a:pPr>
            <a:r>
              <a:rPr b="0" i="0" lang="en-US" sz="2624" u="none" cap="none" strike="noStrike">
                <a:solidFill>
                  <a:srgbClr val="FFFFFF"/>
                </a:solidFill>
                <a:latin typeface="Unbounded"/>
                <a:ea typeface="Unbounded"/>
                <a:cs typeface="Unbounded"/>
                <a:sym typeface="Unbounded"/>
              </a:rPr>
              <a:t>3</a:t>
            </a:r>
            <a:endParaRPr b="0" i="0" sz="262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p4"/>
          <p:cNvSpPr/>
          <p:nvPr/>
        </p:nvSpPr>
        <p:spPr>
          <a:xfrm>
            <a:off x="5212932" y="5688100"/>
            <a:ext cx="64998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87"/>
              <a:buFont typeface="Unbounded"/>
              <a:buNone/>
            </a:pPr>
            <a:r>
              <a:rPr b="0" i="0" lang="en-US" sz="2187" u="none" cap="none" strike="noStrike">
                <a:solidFill>
                  <a:srgbClr val="FFFFFF"/>
                </a:solidFill>
                <a:latin typeface="Unbounded"/>
                <a:ea typeface="Unbounded"/>
                <a:cs typeface="Unbounded"/>
                <a:sym typeface="Unbounded"/>
              </a:rPr>
              <a:t>Garantia de Privacidade</a:t>
            </a:r>
            <a:endParaRPr b="0" i="0" sz="218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p4"/>
          <p:cNvSpPr/>
          <p:nvPr/>
        </p:nvSpPr>
        <p:spPr>
          <a:xfrm>
            <a:off x="5212913" y="6244709"/>
            <a:ext cx="85842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750"/>
              <a:buFont typeface="Cabin"/>
              <a:buNone/>
            </a:pPr>
            <a:r>
              <a:rPr b="0" i="0" lang="en-US" sz="1750" u="none" cap="none" strike="noStrike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Utilizar IDs únicos para proteger informações sensíveis.</a:t>
            </a:r>
            <a:endParaRPr b="0" i="0" sz="17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5" name="Google Shape;205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972350" y="7553700"/>
            <a:ext cx="658050" cy="658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4"/>
          <p:cNvPicPr preferRelativeResize="0"/>
          <p:nvPr/>
        </p:nvPicPr>
        <p:blipFill rotWithShape="1">
          <a:blip r:embed="rId5">
            <a:alphaModFix/>
          </a:blip>
          <a:srcRect b="4653" l="0" r="0" t="4643"/>
          <a:stretch/>
        </p:blipFill>
        <p:spPr>
          <a:xfrm>
            <a:off x="13654500" y="7733800"/>
            <a:ext cx="391825" cy="35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4"/>
          <p:cNvPicPr preferRelativeResize="0"/>
          <p:nvPr/>
        </p:nvPicPr>
        <p:blipFill rotWithShape="1">
          <a:blip r:embed="rId6">
            <a:alphaModFix/>
          </a:blip>
          <a:srcRect b="0" l="52325" r="23129" t="1816"/>
          <a:stretch/>
        </p:blipFill>
        <p:spPr>
          <a:xfrm>
            <a:off x="0" y="0"/>
            <a:ext cx="3657600" cy="822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13" name="Google Shape;213;g1f7a027cac3_1_1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g1f7a027cac3_1_12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g1f7a027cac3_1_124"/>
          <p:cNvSpPr/>
          <p:nvPr/>
        </p:nvSpPr>
        <p:spPr>
          <a:xfrm>
            <a:off x="4168050" y="29500"/>
            <a:ext cx="10462200" cy="8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374"/>
              <a:buFont typeface="Unbounded"/>
              <a:buNone/>
            </a:pPr>
            <a:r>
              <a:rPr b="0" i="0" lang="en-US" sz="4374" u="none" cap="none" strike="noStrike">
                <a:solidFill>
                  <a:srgbClr val="FFFFFF"/>
                </a:solidFill>
                <a:latin typeface="Unbounded"/>
                <a:ea typeface="Unbounded"/>
                <a:cs typeface="Unbounded"/>
                <a:sym typeface="Unbounded"/>
              </a:rPr>
              <a:t>Melhoria na Coleta de Dados</a:t>
            </a:r>
            <a:endParaRPr b="0" i="0" sz="437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6" name="Google Shape;216;g1f7a027cac3_1_1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972350" y="7553700"/>
            <a:ext cx="658050" cy="658050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g1f7a027cac3_1_124"/>
          <p:cNvSpPr/>
          <p:nvPr/>
        </p:nvSpPr>
        <p:spPr>
          <a:xfrm>
            <a:off x="4168050" y="901700"/>
            <a:ext cx="4557000" cy="72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27025" lvl="0" marL="457200" rtl="0" algn="l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550"/>
              <a:buFont typeface="Cabin"/>
              <a:buChar char="-"/>
            </a:pPr>
            <a:r>
              <a:rPr lang="en-US" sz="1550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Qual é sua identidade de gênero?</a:t>
            </a:r>
            <a:endParaRPr sz="1550">
              <a:solidFill>
                <a:srgbClr val="CAD6DE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-327025" lvl="0" marL="457200" rtl="0" algn="l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550"/>
              <a:buFont typeface="Cabin"/>
              <a:buChar char="-"/>
            </a:pPr>
            <a:r>
              <a:rPr lang="en-US" sz="1550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Você se identifica como transgênero (ou outra identidade não cisgênero)?</a:t>
            </a:r>
            <a:endParaRPr sz="1550">
              <a:solidFill>
                <a:srgbClr val="CAD6DE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-327025" lvl="0" marL="457200" rtl="0" algn="l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550"/>
              <a:buFont typeface="Cabin"/>
              <a:buChar char="-"/>
            </a:pPr>
            <a:r>
              <a:rPr lang="en-US" sz="1550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Qual é sua orientação sexual?</a:t>
            </a:r>
            <a:endParaRPr sz="1550">
              <a:solidFill>
                <a:srgbClr val="CAD6DE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-327025" lvl="0" marL="457200" rtl="0" algn="l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550"/>
              <a:buFont typeface="Cabin"/>
              <a:buChar char="-"/>
            </a:pPr>
            <a:r>
              <a:rPr lang="en-US" sz="1550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Qual é sua identidade racial ou étnica? (Marque todas as opções aplicáveis.)</a:t>
            </a:r>
            <a:endParaRPr sz="1550">
              <a:solidFill>
                <a:srgbClr val="CAD6DE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-327025" lvl="0" marL="457200" rtl="0" algn="l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550"/>
              <a:buFont typeface="Cabin"/>
              <a:buChar char="-"/>
            </a:pPr>
            <a:r>
              <a:rPr lang="en-US" sz="1550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Você é uma pessoa portadora de limitação física ou mental?</a:t>
            </a:r>
            <a:endParaRPr sz="1550">
              <a:solidFill>
                <a:srgbClr val="CAD6DE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-327025" lvl="0" marL="457200" rtl="0" algn="l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550"/>
              <a:buFont typeface="Cabin"/>
              <a:buChar char="-"/>
            </a:pPr>
            <a:r>
              <a:rPr lang="en-US" sz="1550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Qual é a sua idade?</a:t>
            </a:r>
            <a:endParaRPr sz="1550">
              <a:solidFill>
                <a:srgbClr val="CAD6DE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-327025" lvl="0" marL="457200" rtl="0" algn="l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550"/>
              <a:buFont typeface="Cabin"/>
              <a:buChar char="-"/>
            </a:pPr>
            <a:r>
              <a:rPr lang="en-US" sz="1550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O português é seu primeiro idioma?</a:t>
            </a:r>
            <a:endParaRPr sz="1550">
              <a:solidFill>
                <a:srgbClr val="CAD6DE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-327025" lvl="0" marL="457200" rtl="0" algn="l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550"/>
              <a:buFont typeface="Cabin"/>
              <a:buChar char="-"/>
            </a:pPr>
            <a:r>
              <a:rPr lang="en-US" sz="1550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Qual ou quais idiomas você fala em casa?</a:t>
            </a:r>
            <a:endParaRPr sz="1550">
              <a:solidFill>
                <a:srgbClr val="CAD6DE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-327025" lvl="0" marL="457200" rtl="0" algn="l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550"/>
              <a:buFont typeface="Cabin"/>
              <a:buChar char="-"/>
            </a:pPr>
            <a:r>
              <a:rPr lang="en-US" sz="1550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Você se identifica com uma das seguintes religiões? (Marque todas as opções aplicáveis.)</a:t>
            </a:r>
            <a:endParaRPr sz="1550">
              <a:solidFill>
                <a:srgbClr val="CAD6DE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-327025" lvl="0" marL="457200" rtl="0" algn="l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550"/>
              <a:buFont typeface="Cabin"/>
              <a:buChar char="-"/>
            </a:pPr>
            <a:r>
              <a:rPr lang="en-US" sz="1550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Você é cuidador(a) de um ou mais adultos?</a:t>
            </a:r>
            <a:endParaRPr sz="1550">
              <a:solidFill>
                <a:srgbClr val="CAD6DE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-327025" lvl="0" marL="457200" rtl="0" algn="l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550"/>
              <a:buFont typeface="Cabin"/>
              <a:buChar char="-"/>
            </a:pPr>
            <a:r>
              <a:rPr lang="en-US" sz="1550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Você é pai, mãe ou tutor(a) de uma ou mais crianças?</a:t>
            </a:r>
            <a:endParaRPr sz="1550">
              <a:solidFill>
                <a:srgbClr val="CAD6DE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-327025" lvl="0" marL="457200" rtl="0" algn="l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550"/>
              <a:buFont typeface="Cabin"/>
              <a:buChar char="-"/>
            </a:pPr>
            <a:r>
              <a:rPr lang="en-US" sz="1550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Você se considera a primeira geração da sua família com ensino superior?</a:t>
            </a:r>
            <a:endParaRPr sz="1550">
              <a:solidFill>
                <a:srgbClr val="CAD6DE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pic>
        <p:nvPicPr>
          <p:cNvPr id="218" name="Google Shape;218;g1f7a027cac3_1_1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270151" y="901600"/>
            <a:ext cx="4776174" cy="6631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g1f7a027cac3_1_124"/>
          <p:cNvPicPr preferRelativeResize="0"/>
          <p:nvPr/>
        </p:nvPicPr>
        <p:blipFill rotWithShape="1">
          <a:blip r:embed="rId6">
            <a:alphaModFix/>
          </a:blip>
          <a:srcRect b="4653" l="0" r="0" t="4643"/>
          <a:stretch/>
        </p:blipFill>
        <p:spPr>
          <a:xfrm>
            <a:off x="13654500" y="7733800"/>
            <a:ext cx="391825" cy="35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g1f7a027cac3_1_124"/>
          <p:cNvPicPr preferRelativeResize="0"/>
          <p:nvPr/>
        </p:nvPicPr>
        <p:blipFill rotWithShape="1">
          <a:blip r:embed="rId7">
            <a:alphaModFix/>
          </a:blip>
          <a:srcRect b="0" l="52325" r="23129" t="1816"/>
          <a:stretch/>
        </p:blipFill>
        <p:spPr>
          <a:xfrm>
            <a:off x="0" y="0"/>
            <a:ext cx="3657600" cy="822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26" name="Google Shape;226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8" name="Google Shape;228;p3"/>
          <p:cNvPicPr preferRelativeResize="0"/>
          <p:nvPr/>
        </p:nvPicPr>
        <p:blipFill rotWithShape="1">
          <a:blip r:embed="rId4">
            <a:alphaModFix/>
          </a:blip>
          <a:srcRect b="199" l="25553" r="44787" t="0"/>
          <a:stretch/>
        </p:blipFill>
        <p:spPr>
          <a:xfrm>
            <a:off x="0" y="0"/>
            <a:ext cx="3657600" cy="8229599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3"/>
          <p:cNvSpPr/>
          <p:nvPr/>
        </p:nvSpPr>
        <p:spPr>
          <a:xfrm>
            <a:off x="4327150" y="237175"/>
            <a:ext cx="95556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374"/>
              <a:buFont typeface="Unbounded"/>
              <a:buNone/>
            </a:pPr>
            <a:r>
              <a:rPr b="0" i="0" lang="en-US" sz="4374" u="none" cap="none" strike="noStrike">
                <a:solidFill>
                  <a:srgbClr val="FFFFFF"/>
                </a:solidFill>
                <a:latin typeface="Unbounded"/>
                <a:ea typeface="Unbounded"/>
                <a:cs typeface="Unbounded"/>
                <a:sym typeface="Unbounded"/>
              </a:rPr>
              <a:t>Programa de </a:t>
            </a:r>
            <a:r>
              <a:rPr lang="en-US" sz="4374">
                <a:solidFill>
                  <a:srgbClr val="FFFFFF"/>
                </a:solidFill>
                <a:latin typeface="Unbounded"/>
                <a:ea typeface="Unbounded"/>
                <a:cs typeface="Unbounded"/>
                <a:sym typeface="Unbounded"/>
              </a:rPr>
              <a:t>Clube de Benefícios Cultural</a:t>
            </a:r>
            <a:endParaRPr b="0" i="0" sz="437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p3"/>
          <p:cNvSpPr/>
          <p:nvPr/>
        </p:nvSpPr>
        <p:spPr>
          <a:xfrm>
            <a:off x="4810244" y="2833330"/>
            <a:ext cx="27742" cy="4284821"/>
          </a:xfrm>
          <a:prstGeom prst="rect">
            <a:avLst/>
          </a:prstGeom>
          <a:solidFill>
            <a:srgbClr val="0A98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3"/>
          <p:cNvSpPr/>
          <p:nvPr/>
        </p:nvSpPr>
        <p:spPr>
          <a:xfrm>
            <a:off x="5074027" y="3242965"/>
            <a:ext cx="777597" cy="27742"/>
          </a:xfrm>
          <a:prstGeom prst="rect">
            <a:avLst/>
          </a:prstGeom>
          <a:solidFill>
            <a:srgbClr val="0A98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3"/>
          <p:cNvSpPr/>
          <p:nvPr/>
        </p:nvSpPr>
        <p:spPr>
          <a:xfrm>
            <a:off x="4574084" y="3006923"/>
            <a:ext cx="499800" cy="499800"/>
          </a:xfrm>
          <a:prstGeom prst="roundRect">
            <a:avLst>
              <a:gd fmla="val 13333" name="adj"/>
            </a:avLst>
          </a:prstGeom>
          <a:solidFill>
            <a:srgbClr val="223D4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3"/>
          <p:cNvSpPr/>
          <p:nvPr/>
        </p:nvSpPr>
        <p:spPr>
          <a:xfrm>
            <a:off x="4798834" y="3048795"/>
            <a:ext cx="156900" cy="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25038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24"/>
              <a:buFont typeface="Unbounded"/>
              <a:buNone/>
            </a:pPr>
            <a:r>
              <a:rPr b="0" i="0" lang="en-US" sz="2624" u="none" cap="none" strike="noStrike">
                <a:solidFill>
                  <a:srgbClr val="FFFFFF"/>
                </a:solidFill>
                <a:latin typeface="Unbounded"/>
                <a:ea typeface="Unbounded"/>
                <a:cs typeface="Unbounded"/>
                <a:sym typeface="Unbounded"/>
              </a:rPr>
              <a:t>1</a:t>
            </a:r>
            <a:endParaRPr b="0" i="0" sz="262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p3"/>
          <p:cNvSpPr/>
          <p:nvPr/>
        </p:nvSpPr>
        <p:spPr>
          <a:xfrm>
            <a:off x="6046129" y="3055500"/>
            <a:ext cx="36576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87"/>
              <a:buFont typeface="Unbounded"/>
              <a:buNone/>
            </a:pPr>
            <a:r>
              <a:rPr lang="en-US" sz="2187">
                <a:solidFill>
                  <a:srgbClr val="FFFFFF"/>
                </a:solidFill>
                <a:latin typeface="Unbounded"/>
                <a:ea typeface="Unbounded"/>
                <a:cs typeface="Unbounded"/>
                <a:sym typeface="Unbounded"/>
              </a:rPr>
              <a:t>Clube de Benefícios </a:t>
            </a:r>
            <a:endParaRPr b="0" i="0" sz="218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Google Shape;235;p3"/>
          <p:cNvSpPr/>
          <p:nvPr/>
        </p:nvSpPr>
        <p:spPr>
          <a:xfrm>
            <a:off x="6046113" y="3535918"/>
            <a:ext cx="77511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750"/>
              <a:buFont typeface="Cabin"/>
              <a:buNone/>
            </a:pPr>
            <a:r>
              <a:rPr b="0" i="0" lang="en-US" sz="1750" u="none" cap="none" strike="noStrike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Promover a troca de experiências e aprendizado mútuo entre funcionários.</a:t>
            </a:r>
            <a:endParaRPr b="0" i="0" sz="17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" name="Google Shape;236;p3"/>
          <p:cNvSpPr/>
          <p:nvPr/>
        </p:nvSpPr>
        <p:spPr>
          <a:xfrm>
            <a:off x="5074027" y="4745295"/>
            <a:ext cx="777597" cy="27742"/>
          </a:xfrm>
          <a:prstGeom prst="rect">
            <a:avLst/>
          </a:prstGeom>
          <a:solidFill>
            <a:srgbClr val="0A98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3"/>
          <p:cNvSpPr/>
          <p:nvPr/>
        </p:nvSpPr>
        <p:spPr>
          <a:xfrm>
            <a:off x="4574084" y="4509254"/>
            <a:ext cx="499943" cy="499943"/>
          </a:xfrm>
          <a:prstGeom prst="roundRect">
            <a:avLst>
              <a:gd fmla="val 13333" name="adj"/>
            </a:avLst>
          </a:prstGeom>
          <a:solidFill>
            <a:srgbClr val="223D4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3"/>
          <p:cNvSpPr/>
          <p:nvPr/>
        </p:nvSpPr>
        <p:spPr>
          <a:xfrm>
            <a:off x="4692626" y="4530189"/>
            <a:ext cx="263100" cy="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25038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24"/>
              <a:buFont typeface="Unbounded"/>
              <a:buNone/>
            </a:pPr>
            <a:r>
              <a:rPr b="0" i="0" lang="en-US" sz="2624" u="none" cap="none" strike="noStrike">
                <a:solidFill>
                  <a:srgbClr val="FFFFFF"/>
                </a:solidFill>
                <a:latin typeface="Unbounded"/>
                <a:ea typeface="Unbounded"/>
                <a:cs typeface="Unbounded"/>
                <a:sym typeface="Unbounded"/>
              </a:rPr>
              <a:t>2</a:t>
            </a:r>
            <a:endParaRPr b="0" i="0" sz="262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" name="Google Shape;239;p3"/>
          <p:cNvSpPr/>
          <p:nvPr/>
        </p:nvSpPr>
        <p:spPr>
          <a:xfrm>
            <a:off x="6046125" y="4557825"/>
            <a:ext cx="39579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87"/>
              <a:buFont typeface="Unbounded"/>
              <a:buNone/>
            </a:pPr>
            <a:r>
              <a:rPr lang="en-US" sz="2187">
                <a:solidFill>
                  <a:srgbClr val="FFFFFF"/>
                </a:solidFill>
                <a:latin typeface="Unbounded"/>
                <a:ea typeface="Unbounded"/>
                <a:cs typeface="Unbounded"/>
                <a:sym typeface="Unbounded"/>
              </a:rPr>
              <a:t>Grupos de Afinidades</a:t>
            </a:r>
            <a:endParaRPr b="0" i="0" sz="218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3"/>
          <p:cNvSpPr/>
          <p:nvPr/>
        </p:nvSpPr>
        <p:spPr>
          <a:xfrm>
            <a:off x="6046113" y="5038249"/>
            <a:ext cx="77511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750"/>
              <a:buFont typeface="Cabin"/>
              <a:buNone/>
            </a:pPr>
            <a:r>
              <a:rPr b="0" i="0" lang="en-US" sz="1750" u="none" cap="none" strike="noStrike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Estimular habilidades de liderança, empatia, comunicação e trabalho em equipe.</a:t>
            </a:r>
            <a:endParaRPr b="0" i="0" sz="17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" name="Google Shape;241;p3"/>
          <p:cNvSpPr/>
          <p:nvPr/>
        </p:nvSpPr>
        <p:spPr>
          <a:xfrm>
            <a:off x="5074027" y="6247626"/>
            <a:ext cx="777597" cy="27742"/>
          </a:xfrm>
          <a:prstGeom prst="rect">
            <a:avLst/>
          </a:prstGeom>
          <a:solidFill>
            <a:srgbClr val="0A98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3"/>
          <p:cNvSpPr/>
          <p:nvPr/>
        </p:nvSpPr>
        <p:spPr>
          <a:xfrm>
            <a:off x="4574084" y="6011585"/>
            <a:ext cx="499943" cy="499943"/>
          </a:xfrm>
          <a:prstGeom prst="roundRect">
            <a:avLst>
              <a:gd fmla="val 13333" name="adj"/>
            </a:avLst>
          </a:prstGeom>
          <a:solidFill>
            <a:srgbClr val="223D4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3"/>
          <p:cNvSpPr/>
          <p:nvPr/>
        </p:nvSpPr>
        <p:spPr>
          <a:xfrm>
            <a:off x="4690050" y="6053257"/>
            <a:ext cx="267900" cy="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25038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24"/>
              <a:buFont typeface="Unbounded"/>
              <a:buNone/>
            </a:pPr>
            <a:r>
              <a:rPr b="0" i="0" lang="en-US" sz="2624" u="none" cap="none" strike="noStrike">
                <a:solidFill>
                  <a:srgbClr val="FFFFFF"/>
                </a:solidFill>
                <a:latin typeface="Unbounded"/>
                <a:ea typeface="Unbounded"/>
                <a:cs typeface="Unbounded"/>
                <a:sym typeface="Unbounded"/>
              </a:rPr>
              <a:t>3</a:t>
            </a:r>
            <a:endParaRPr b="0" i="0" sz="262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" name="Google Shape;244;p3"/>
          <p:cNvSpPr/>
          <p:nvPr/>
        </p:nvSpPr>
        <p:spPr>
          <a:xfrm>
            <a:off x="6046124" y="6060150"/>
            <a:ext cx="50523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87"/>
              <a:buFont typeface="Unbounded"/>
              <a:buNone/>
            </a:pPr>
            <a:r>
              <a:rPr lang="en-US" sz="2187">
                <a:solidFill>
                  <a:srgbClr val="FFFFFF"/>
                </a:solidFill>
                <a:latin typeface="Unbounded"/>
                <a:ea typeface="Unbounded"/>
                <a:cs typeface="Unbounded"/>
                <a:sym typeface="Unbounded"/>
              </a:rPr>
              <a:t>Promoção de Palestras</a:t>
            </a:r>
            <a:endParaRPr b="0" i="0" sz="218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" name="Google Shape;245;p3"/>
          <p:cNvSpPr/>
          <p:nvPr/>
        </p:nvSpPr>
        <p:spPr>
          <a:xfrm>
            <a:off x="6046113" y="6540579"/>
            <a:ext cx="77511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750"/>
              <a:buFont typeface="Cabin"/>
              <a:buNone/>
            </a:pPr>
            <a:r>
              <a:rPr b="0" i="0" lang="en-US" sz="1750" u="none" cap="none" strike="noStrike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Fomentar uma liderança diversificada e inclusiva, e reter talentos diversos.</a:t>
            </a:r>
            <a:endParaRPr b="0" i="0" sz="17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6" name="Google Shape;246;p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972350" y="7553700"/>
            <a:ext cx="658050" cy="658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3"/>
          <p:cNvPicPr preferRelativeResize="0"/>
          <p:nvPr/>
        </p:nvPicPr>
        <p:blipFill rotWithShape="1">
          <a:blip r:embed="rId6">
            <a:alphaModFix/>
          </a:blip>
          <a:srcRect b="4653" l="0" r="0" t="4643"/>
          <a:stretch/>
        </p:blipFill>
        <p:spPr>
          <a:xfrm>
            <a:off x="13654500" y="7733800"/>
            <a:ext cx="391825" cy="355400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3"/>
          <p:cNvSpPr/>
          <p:nvPr/>
        </p:nvSpPr>
        <p:spPr>
          <a:xfrm>
            <a:off x="4327150" y="2006638"/>
            <a:ext cx="10303200" cy="65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87"/>
              <a:buFont typeface="Unbounded"/>
              <a:buNone/>
            </a:pPr>
            <a:r>
              <a:rPr lang="en-US" sz="2187">
                <a:solidFill>
                  <a:srgbClr val="FFFFFF"/>
                </a:solidFill>
                <a:latin typeface="Unbounded"/>
                <a:ea typeface="Unbounded"/>
                <a:cs typeface="Unbounded"/>
                <a:sym typeface="Unbounded"/>
              </a:rPr>
              <a:t>Entregas trimestrais de um dos 3 benefícios regularmente</a:t>
            </a:r>
            <a:endParaRPr b="0" i="0" sz="218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1f7a027cac3_1_9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g1f7a027cac3_1_94"/>
          <p:cNvSpPr/>
          <p:nvPr/>
        </p:nvSpPr>
        <p:spPr>
          <a:xfrm>
            <a:off x="4646434" y="3048795"/>
            <a:ext cx="156900" cy="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25038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24"/>
              <a:buFont typeface="Unbounded"/>
              <a:buNone/>
            </a:pPr>
            <a:r>
              <a:t/>
            </a:r>
            <a:endParaRPr b="0" i="0" sz="262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6" name="Google Shape;256;g1f7a027cac3_1_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72350" y="7553700"/>
            <a:ext cx="658050" cy="658050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g1f7a027cac3_1_94"/>
          <p:cNvSpPr/>
          <p:nvPr/>
        </p:nvSpPr>
        <p:spPr>
          <a:xfrm>
            <a:off x="4095100" y="91250"/>
            <a:ext cx="8850300" cy="15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74"/>
              <a:buFont typeface="Unbounded"/>
              <a:buNone/>
            </a:pPr>
            <a:r>
              <a:rPr lang="en-US" sz="4374">
                <a:solidFill>
                  <a:schemeClr val="lt1"/>
                </a:solidFill>
                <a:latin typeface="Unbounded"/>
                <a:ea typeface="Unbounded"/>
                <a:cs typeface="Unbounded"/>
                <a:sym typeface="Unbounded"/>
              </a:rPr>
              <a:t>Programa de Benefícios Cultural</a:t>
            </a:r>
            <a:endParaRPr b="0" i="0" sz="437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8" name="Google Shape;258;g1f7a027cac3_1_94"/>
          <p:cNvPicPr preferRelativeResize="0"/>
          <p:nvPr/>
        </p:nvPicPr>
        <p:blipFill rotWithShape="1">
          <a:blip r:embed="rId4">
            <a:alphaModFix/>
          </a:blip>
          <a:srcRect b="4653" l="0" r="0" t="4643"/>
          <a:stretch/>
        </p:blipFill>
        <p:spPr>
          <a:xfrm>
            <a:off x="13654500" y="7733800"/>
            <a:ext cx="391825" cy="355400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g1f7a027cac3_1_94"/>
          <p:cNvSpPr/>
          <p:nvPr/>
        </p:nvSpPr>
        <p:spPr>
          <a:xfrm>
            <a:off x="4095088" y="2080300"/>
            <a:ext cx="4542000" cy="2658000"/>
          </a:xfrm>
          <a:prstGeom prst="roundRect">
            <a:avLst>
              <a:gd fmla="val 3348" name="adj"/>
            </a:avLst>
          </a:prstGeom>
          <a:solidFill>
            <a:srgbClr val="223D4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g1f7a027cac3_1_94"/>
          <p:cNvSpPr/>
          <p:nvPr/>
        </p:nvSpPr>
        <p:spPr>
          <a:xfrm>
            <a:off x="4205690" y="2169238"/>
            <a:ext cx="42501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87"/>
              <a:buFont typeface="Unbounded"/>
              <a:buNone/>
            </a:pPr>
            <a:r>
              <a:rPr lang="en-US" sz="2187">
                <a:solidFill>
                  <a:srgbClr val="FFFFFF"/>
                </a:solidFill>
                <a:latin typeface="Unbounded"/>
                <a:ea typeface="Unbounded"/>
                <a:cs typeface="Unbounded"/>
                <a:sym typeface="Unbounded"/>
              </a:rPr>
              <a:t>Clube de benefícios</a:t>
            </a:r>
            <a:endParaRPr b="0" i="0" sz="218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1" name="Google Shape;261;g1f7a027cac3_1_94"/>
          <p:cNvSpPr/>
          <p:nvPr/>
        </p:nvSpPr>
        <p:spPr>
          <a:xfrm>
            <a:off x="4205688" y="2586375"/>
            <a:ext cx="4250100" cy="19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750"/>
              <a:buFont typeface="Cabin"/>
              <a:buNone/>
            </a:pPr>
            <a:r>
              <a:rPr lang="en-US" sz="1750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Nosso Clube visa criar um ambiente educativo para nossos colaboradores. Entrega trimestralmente materiais sobre grupos minoritários e oferece mentoria com especialistas.</a:t>
            </a:r>
            <a:endParaRPr sz="1750">
              <a:solidFill>
                <a:srgbClr val="CAD6DE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262" name="Google Shape;262;g1f7a027cac3_1_94"/>
          <p:cNvSpPr/>
          <p:nvPr/>
        </p:nvSpPr>
        <p:spPr>
          <a:xfrm>
            <a:off x="4095088" y="4963300"/>
            <a:ext cx="4542000" cy="2658000"/>
          </a:xfrm>
          <a:prstGeom prst="roundRect">
            <a:avLst>
              <a:gd fmla="val 3348" name="adj"/>
            </a:avLst>
          </a:prstGeom>
          <a:solidFill>
            <a:srgbClr val="223D4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g1f7a027cac3_1_94"/>
          <p:cNvSpPr/>
          <p:nvPr/>
        </p:nvSpPr>
        <p:spPr>
          <a:xfrm>
            <a:off x="8992863" y="2080300"/>
            <a:ext cx="4542000" cy="5541000"/>
          </a:xfrm>
          <a:prstGeom prst="roundRect">
            <a:avLst>
              <a:gd fmla="val 3348" name="adj"/>
            </a:avLst>
          </a:prstGeom>
          <a:solidFill>
            <a:srgbClr val="223D4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g1f7a027cac3_1_94"/>
          <p:cNvSpPr/>
          <p:nvPr/>
        </p:nvSpPr>
        <p:spPr>
          <a:xfrm>
            <a:off x="4205690" y="5052263"/>
            <a:ext cx="42501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87"/>
              <a:buFont typeface="Unbounded"/>
              <a:buNone/>
            </a:pPr>
            <a:r>
              <a:rPr lang="en-US" sz="2187">
                <a:solidFill>
                  <a:srgbClr val="FFFFFF"/>
                </a:solidFill>
                <a:latin typeface="Unbounded"/>
                <a:ea typeface="Unbounded"/>
                <a:cs typeface="Unbounded"/>
                <a:sym typeface="Unbounded"/>
              </a:rPr>
              <a:t>Grupos de afinidade</a:t>
            </a:r>
            <a:endParaRPr b="0" i="0" sz="218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5" name="Google Shape;265;g1f7a027cac3_1_94"/>
          <p:cNvSpPr/>
          <p:nvPr/>
        </p:nvSpPr>
        <p:spPr>
          <a:xfrm>
            <a:off x="4205688" y="5477800"/>
            <a:ext cx="4250100" cy="20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750"/>
              <a:buFont typeface="Cabin"/>
              <a:buNone/>
            </a:pPr>
            <a:r>
              <a:rPr lang="en-US" sz="1750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Criação de espaços para compartilhar experiências e perspectivas únicas sobre diversidade. Promover desenvolvimento de habilidades de liderança, empatia, comunicação e trabalho em equipe.</a:t>
            </a:r>
            <a:endParaRPr sz="1750">
              <a:solidFill>
                <a:srgbClr val="CAD6DE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266" name="Google Shape;266;g1f7a027cac3_1_94"/>
          <p:cNvSpPr/>
          <p:nvPr/>
        </p:nvSpPr>
        <p:spPr>
          <a:xfrm>
            <a:off x="9138815" y="2214175"/>
            <a:ext cx="4250100" cy="7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87"/>
              <a:buFont typeface="Unbounded"/>
              <a:buNone/>
            </a:pPr>
            <a:r>
              <a:rPr lang="en-US" sz="2187">
                <a:solidFill>
                  <a:srgbClr val="FFFFFF"/>
                </a:solidFill>
                <a:latin typeface="Unbounded"/>
                <a:ea typeface="Unbounded"/>
                <a:cs typeface="Unbounded"/>
                <a:sym typeface="Unbounded"/>
              </a:rPr>
              <a:t>Promoção de palestras</a:t>
            </a:r>
            <a:endParaRPr b="0" i="0" sz="218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7" name="Google Shape;267;g1f7a027cac3_1_94"/>
          <p:cNvSpPr/>
          <p:nvPr/>
        </p:nvSpPr>
        <p:spPr>
          <a:xfrm>
            <a:off x="9138813" y="3092675"/>
            <a:ext cx="4250100" cy="42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750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Promoção de palestras cuidadosamente selecionadas para oferecer insights e ensinamentos valiosos visando educar e capacitar as equipes para lidarem com a diversidade. Por meio de temas atuais e relevantes, nosso objetivo é fornecer repertório e ferramentas que ajudem todos e todas a compreender, </a:t>
            </a:r>
            <a:r>
              <a:rPr lang="en-US" sz="1750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valorizar</a:t>
            </a:r>
            <a:r>
              <a:rPr lang="en-US" sz="1750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, abraçar e vivenciar a diversidade em todas as suas formas.</a:t>
            </a:r>
            <a:endParaRPr sz="1750">
              <a:solidFill>
                <a:srgbClr val="CAD6DE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0" lvl="0" marL="0" rtl="0" algn="l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750">
              <a:solidFill>
                <a:srgbClr val="CAD6DE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0" lvl="0" marL="0" marR="0" rtl="0" algn="l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750"/>
              <a:buFont typeface="Cabin"/>
              <a:buNone/>
            </a:pPr>
            <a:r>
              <a:t/>
            </a:r>
            <a:endParaRPr sz="1750">
              <a:solidFill>
                <a:srgbClr val="CAD6DE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pic>
        <p:nvPicPr>
          <p:cNvPr id="268" name="Google Shape;268;g1f7a027cac3_1_94"/>
          <p:cNvPicPr preferRelativeResize="0"/>
          <p:nvPr/>
        </p:nvPicPr>
        <p:blipFill rotWithShape="1">
          <a:blip r:embed="rId5">
            <a:alphaModFix/>
          </a:blip>
          <a:srcRect b="199" l="25553" r="44787" t="0"/>
          <a:stretch/>
        </p:blipFill>
        <p:spPr>
          <a:xfrm>
            <a:off x="0" y="0"/>
            <a:ext cx="3657600" cy="8229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74" name="Google Shape;274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276" name="Google Shape;276;p5"/>
          <p:cNvSpPr/>
          <p:nvPr/>
        </p:nvSpPr>
        <p:spPr>
          <a:xfrm>
            <a:off x="4349250" y="2044450"/>
            <a:ext cx="79095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374"/>
              <a:buFont typeface="Unbounded"/>
              <a:buNone/>
            </a:pPr>
            <a:r>
              <a:rPr b="0" i="0" lang="en-US" sz="4374" u="none" cap="none" strike="noStrike">
                <a:solidFill>
                  <a:srgbClr val="FFFFFF"/>
                </a:solidFill>
                <a:latin typeface="Unbounded"/>
                <a:ea typeface="Unbounded"/>
                <a:cs typeface="Unbounded"/>
                <a:sym typeface="Unbounded"/>
              </a:rPr>
              <a:t>Formação Continuada</a:t>
            </a:r>
            <a:endParaRPr b="0" i="0" sz="437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7" name="Google Shape;277;p5"/>
          <p:cNvSpPr/>
          <p:nvPr/>
        </p:nvSpPr>
        <p:spPr>
          <a:xfrm>
            <a:off x="4925175" y="3154675"/>
            <a:ext cx="3481200" cy="49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87"/>
              <a:buFont typeface="Unbounded"/>
              <a:buNone/>
            </a:pPr>
            <a:r>
              <a:rPr b="0" i="0" lang="en-US" sz="2187" u="none" cap="none" strike="noStrike">
                <a:solidFill>
                  <a:srgbClr val="FFFFFF"/>
                </a:solidFill>
                <a:latin typeface="Unbounded"/>
                <a:ea typeface="Unbounded"/>
                <a:cs typeface="Unbounded"/>
                <a:sym typeface="Unbounded"/>
              </a:rPr>
              <a:t>Acesso à Educação</a:t>
            </a:r>
            <a:endParaRPr b="0" i="0" sz="218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8" name="Google Shape;278;p5"/>
          <p:cNvSpPr/>
          <p:nvPr/>
        </p:nvSpPr>
        <p:spPr>
          <a:xfrm>
            <a:off x="4354600" y="3819925"/>
            <a:ext cx="3982500" cy="14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750"/>
              <a:buFont typeface="Cabin"/>
              <a:buNone/>
            </a:pPr>
            <a:r>
              <a:rPr b="0" i="0" lang="en-US" sz="1750" u="none" cap="none" strike="noStrike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Desenvolver programas de formação continuada direcionada p</a:t>
            </a:r>
            <a:r>
              <a:rPr b="0" i="0" lang="en-US" sz="1750" u="none" cap="none" strike="noStrike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a</a:t>
            </a:r>
            <a:r>
              <a:rPr b="0" i="0" lang="en-US" sz="1750" u="none" cap="none" strike="noStrike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ra grupos minoritários</a:t>
            </a:r>
            <a:r>
              <a:rPr lang="en-US" sz="1750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 .</a:t>
            </a:r>
            <a:r>
              <a:rPr lang="en-US" sz="1100">
                <a:solidFill>
                  <a:srgbClr val="0D0D0D"/>
                </a:solidFill>
              </a:rPr>
              <a:t> </a:t>
            </a:r>
            <a:endParaRPr b="0" i="0" sz="17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9" name="Google Shape;279;p5"/>
          <p:cNvSpPr/>
          <p:nvPr/>
        </p:nvSpPr>
        <p:spPr>
          <a:xfrm>
            <a:off x="9294475" y="3154675"/>
            <a:ext cx="4065600" cy="49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87"/>
              <a:buFont typeface="Unbounded"/>
              <a:buNone/>
            </a:pPr>
            <a:r>
              <a:rPr b="0" i="0" lang="en-US" sz="2187" u="none" cap="none" strike="noStrike">
                <a:solidFill>
                  <a:srgbClr val="FFFFFF"/>
                </a:solidFill>
                <a:latin typeface="Unbounded"/>
                <a:ea typeface="Unbounded"/>
                <a:cs typeface="Unbounded"/>
                <a:sym typeface="Unbounded"/>
              </a:rPr>
              <a:t>Progressão de Carreira</a:t>
            </a:r>
            <a:endParaRPr b="0" i="0" sz="218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0" name="Google Shape;280;p5"/>
          <p:cNvSpPr/>
          <p:nvPr/>
        </p:nvSpPr>
        <p:spPr>
          <a:xfrm>
            <a:off x="8777150" y="3857300"/>
            <a:ext cx="4582800" cy="14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750"/>
              <a:buFont typeface="Cabin"/>
              <a:buNone/>
            </a:pPr>
            <a:r>
              <a:rPr b="0" i="0" lang="en-US" sz="1750" u="none" cap="none" strike="noStrike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Implementar políticas de oportunidades equitativas de </a:t>
            </a:r>
            <a:r>
              <a:rPr lang="en-US" sz="1750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progressão de carreira para todos os colaboradores </a:t>
            </a:r>
            <a:endParaRPr b="0" i="0" sz="1750" u="none" cap="none" strike="noStrike">
              <a:solidFill>
                <a:srgbClr val="CAD6DE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0" lvl="0" marL="0" marR="0" rtl="0" algn="l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750"/>
              <a:buFont typeface="Cabin"/>
              <a:buNone/>
            </a:pPr>
            <a:r>
              <a:t/>
            </a:r>
            <a:endParaRPr sz="1750">
              <a:solidFill>
                <a:srgbClr val="CAD6DE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750">
              <a:solidFill>
                <a:srgbClr val="CAD6DE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281" name="Google Shape;281;p5"/>
          <p:cNvSpPr/>
          <p:nvPr/>
        </p:nvSpPr>
        <p:spPr>
          <a:xfrm>
            <a:off x="4940699" y="5492975"/>
            <a:ext cx="31668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87"/>
              <a:buFont typeface="Unbounded"/>
              <a:buNone/>
            </a:pPr>
            <a:r>
              <a:rPr b="0" i="0" lang="en-US" sz="2187" u="none" cap="none" strike="noStrike">
                <a:solidFill>
                  <a:srgbClr val="FFFFFF"/>
                </a:solidFill>
                <a:latin typeface="Unbounded"/>
                <a:ea typeface="Unbounded"/>
                <a:cs typeface="Unbounded"/>
                <a:sym typeface="Unbounded"/>
              </a:rPr>
              <a:t>Monitoramento</a:t>
            </a:r>
            <a:endParaRPr b="0" i="0" sz="218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5"/>
          <p:cNvSpPr/>
          <p:nvPr/>
        </p:nvSpPr>
        <p:spPr>
          <a:xfrm>
            <a:off x="4349250" y="6143750"/>
            <a:ext cx="6990900" cy="7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750"/>
              <a:buFont typeface="Cabin"/>
              <a:buNone/>
            </a:pPr>
            <a:r>
              <a:rPr b="0" i="0" lang="en-US" sz="1750" u="none" cap="none" strike="noStrike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Avaliar </a:t>
            </a:r>
            <a:r>
              <a:rPr lang="en-US" sz="1750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regularmente</a:t>
            </a:r>
            <a:r>
              <a:rPr b="0" i="0" lang="en-US" sz="1750" u="none" cap="none" strike="noStrike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 a eficácia dos programas implementados </a:t>
            </a:r>
            <a:r>
              <a:rPr lang="en-US" sz="1750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para garantir a sua </a:t>
            </a:r>
            <a:r>
              <a:rPr lang="en-US" sz="1750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eficácia</a:t>
            </a:r>
            <a:r>
              <a:rPr lang="en-US" sz="1750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 e fazer ajustes conforme o necessário.</a:t>
            </a:r>
            <a:endParaRPr b="0" i="0" sz="17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3" name="Google Shape;283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972350" y="7553700"/>
            <a:ext cx="658050" cy="658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5"/>
          <p:cNvPicPr preferRelativeResize="0"/>
          <p:nvPr/>
        </p:nvPicPr>
        <p:blipFill rotWithShape="1">
          <a:blip r:embed="rId5">
            <a:alphaModFix/>
          </a:blip>
          <a:srcRect b="4653" l="0" r="0" t="4643"/>
          <a:stretch/>
        </p:blipFill>
        <p:spPr>
          <a:xfrm>
            <a:off x="13654500" y="7733800"/>
            <a:ext cx="391825" cy="35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5"/>
          <p:cNvPicPr preferRelativeResize="0"/>
          <p:nvPr/>
        </p:nvPicPr>
        <p:blipFill rotWithShape="1">
          <a:blip r:embed="rId6">
            <a:alphaModFix/>
          </a:blip>
          <a:srcRect b="0" l="35188" r="35188" t="0"/>
          <a:stretch/>
        </p:blipFill>
        <p:spPr>
          <a:xfrm>
            <a:off x="0" y="0"/>
            <a:ext cx="3657600" cy="8229599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5"/>
          <p:cNvSpPr/>
          <p:nvPr/>
        </p:nvSpPr>
        <p:spPr>
          <a:xfrm>
            <a:off x="8777160" y="3154683"/>
            <a:ext cx="499800" cy="499800"/>
          </a:xfrm>
          <a:prstGeom prst="roundRect">
            <a:avLst>
              <a:gd fmla="val 13333" name="adj"/>
            </a:avLst>
          </a:prstGeom>
          <a:solidFill>
            <a:srgbClr val="223D4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5"/>
          <p:cNvSpPr/>
          <p:nvPr/>
        </p:nvSpPr>
        <p:spPr>
          <a:xfrm>
            <a:off x="8895628" y="3196355"/>
            <a:ext cx="263100" cy="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25038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24"/>
              <a:buFont typeface="Unbounded"/>
              <a:buNone/>
            </a:pPr>
            <a:r>
              <a:rPr b="0" i="0" lang="en-US" sz="2624" u="none" cap="none" strike="noStrike">
                <a:solidFill>
                  <a:srgbClr val="FFFFFF"/>
                </a:solidFill>
                <a:latin typeface="Unbounded"/>
                <a:ea typeface="Unbounded"/>
                <a:cs typeface="Unbounded"/>
                <a:sym typeface="Unbounded"/>
              </a:rPr>
              <a:t>2</a:t>
            </a:r>
            <a:endParaRPr b="0" i="0" sz="262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Google Shape;288;p5"/>
          <p:cNvSpPr/>
          <p:nvPr/>
        </p:nvSpPr>
        <p:spPr>
          <a:xfrm>
            <a:off x="4354637" y="3154683"/>
            <a:ext cx="499800" cy="499800"/>
          </a:xfrm>
          <a:prstGeom prst="roundRect">
            <a:avLst>
              <a:gd fmla="val 13333" name="adj"/>
            </a:avLst>
          </a:prstGeom>
          <a:solidFill>
            <a:srgbClr val="223D4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5"/>
          <p:cNvSpPr/>
          <p:nvPr/>
        </p:nvSpPr>
        <p:spPr>
          <a:xfrm>
            <a:off x="4526087" y="3196355"/>
            <a:ext cx="156900" cy="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25038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24"/>
              <a:buFont typeface="Unbounded"/>
              <a:buNone/>
            </a:pPr>
            <a:r>
              <a:rPr b="0" i="0" lang="en-US" sz="2624" u="none" cap="none" strike="noStrike">
                <a:solidFill>
                  <a:srgbClr val="FFFFFF"/>
                </a:solidFill>
                <a:latin typeface="Unbounded"/>
                <a:ea typeface="Unbounded"/>
                <a:cs typeface="Unbounded"/>
                <a:sym typeface="Unbounded"/>
              </a:rPr>
              <a:t>1</a:t>
            </a:r>
            <a:endParaRPr b="0" i="0" sz="262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" name="Google Shape;290;p5"/>
          <p:cNvSpPr/>
          <p:nvPr/>
        </p:nvSpPr>
        <p:spPr>
          <a:xfrm>
            <a:off x="4354624" y="5416648"/>
            <a:ext cx="499800" cy="499800"/>
          </a:xfrm>
          <a:prstGeom prst="roundRect">
            <a:avLst>
              <a:gd fmla="val 13333" name="adj"/>
            </a:avLst>
          </a:prstGeom>
          <a:solidFill>
            <a:srgbClr val="223D4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5"/>
          <p:cNvSpPr/>
          <p:nvPr/>
        </p:nvSpPr>
        <p:spPr>
          <a:xfrm>
            <a:off x="4470591" y="5458320"/>
            <a:ext cx="267900" cy="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25038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24"/>
              <a:buFont typeface="Unbounded"/>
              <a:buNone/>
            </a:pPr>
            <a:r>
              <a:rPr b="0" i="0" lang="en-US" sz="2624" u="none" cap="none" strike="noStrike">
                <a:solidFill>
                  <a:srgbClr val="FFFFFF"/>
                </a:solidFill>
                <a:latin typeface="Unbounded"/>
                <a:ea typeface="Unbounded"/>
                <a:cs typeface="Unbounded"/>
                <a:sym typeface="Unbounded"/>
              </a:rPr>
              <a:t>3</a:t>
            </a:r>
            <a:endParaRPr b="0" i="0" sz="262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97" name="Google Shape;297;g1f7a027cac3_1_1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g1f7a027cac3_1_19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g1f7a027cac3_1_195"/>
          <p:cNvSpPr/>
          <p:nvPr/>
        </p:nvSpPr>
        <p:spPr>
          <a:xfrm>
            <a:off x="4085250" y="251250"/>
            <a:ext cx="9754500" cy="16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374"/>
              <a:buFont typeface="Unbounded"/>
              <a:buNone/>
            </a:pPr>
            <a:r>
              <a:rPr b="0" i="0" lang="en-US" sz="4374" u="none" cap="none" strike="noStrike">
                <a:solidFill>
                  <a:srgbClr val="FFFFFF"/>
                </a:solidFill>
                <a:latin typeface="Unbounded"/>
                <a:ea typeface="Unbounded"/>
                <a:cs typeface="Unbounded"/>
                <a:sym typeface="Unbounded"/>
              </a:rPr>
              <a:t>Formação Continuada e </a:t>
            </a:r>
            <a:r>
              <a:rPr lang="en-US" sz="4374">
                <a:solidFill>
                  <a:srgbClr val="FFFFFF"/>
                </a:solidFill>
                <a:latin typeface="Unbounded"/>
                <a:ea typeface="Unbounded"/>
                <a:cs typeface="Unbounded"/>
                <a:sym typeface="Unbounded"/>
              </a:rPr>
              <a:t>Progressão de Carreira</a:t>
            </a:r>
            <a:endParaRPr b="0" i="0" sz="4374" u="none" cap="none" strike="noStrike">
              <a:solidFill>
                <a:srgbClr val="FFFFFF"/>
              </a:solidFill>
              <a:latin typeface="Unbounded"/>
              <a:ea typeface="Unbounded"/>
              <a:cs typeface="Unbounded"/>
              <a:sym typeface="Unbounded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300">
                <a:solidFill>
                  <a:srgbClr val="0D0D0D"/>
                </a:solidFill>
              </a:rPr>
              <a:t> </a:t>
            </a:r>
            <a:endParaRPr sz="7574">
              <a:solidFill>
                <a:srgbClr val="FFFFFF"/>
              </a:solidFill>
              <a:latin typeface="Unbounded"/>
              <a:ea typeface="Unbounded"/>
              <a:cs typeface="Unbounded"/>
              <a:sym typeface="Unbounded"/>
            </a:endParaRPr>
          </a:p>
        </p:txBody>
      </p:sp>
      <p:sp>
        <p:nvSpPr>
          <p:cNvPr id="300" name="Google Shape;300;g1f7a027cac3_1_195"/>
          <p:cNvSpPr/>
          <p:nvPr/>
        </p:nvSpPr>
        <p:spPr>
          <a:xfrm>
            <a:off x="4115839" y="2874238"/>
            <a:ext cx="2949300" cy="6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87"/>
              <a:buFont typeface="Unbounded"/>
              <a:buNone/>
            </a:pPr>
            <a:r>
              <a:rPr b="0" i="0" lang="en-US" sz="2187" u="none" cap="none" strike="noStrike">
                <a:solidFill>
                  <a:srgbClr val="FFFFFF"/>
                </a:solidFill>
                <a:latin typeface="Unbounded"/>
                <a:ea typeface="Unbounded"/>
                <a:cs typeface="Unbounded"/>
                <a:sym typeface="Unbounded"/>
              </a:rPr>
              <a:t>Acesso à Educação</a:t>
            </a:r>
            <a:endParaRPr b="0" i="0" sz="218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1" name="Google Shape;301;g1f7a027cac3_1_195"/>
          <p:cNvSpPr/>
          <p:nvPr/>
        </p:nvSpPr>
        <p:spPr>
          <a:xfrm>
            <a:off x="4115839" y="3790781"/>
            <a:ext cx="2949300" cy="10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750"/>
              <a:buFont typeface="Cabin"/>
              <a:buNone/>
            </a:pPr>
            <a:r>
              <a:rPr b="0" i="0" lang="en-US" sz="1750" u="none" cap="none" strike="noStrike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Desenvolver programas de formação para grupos minoritários.</a:t>
            </a:r>
            <a:endParaRPr b="0" i="0" sz="17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" name="Google Shape;302;g1f7a027cac3_1_195"/>
          <p:cNvSpPr/>
          <p:nvPr/>
        </p:nvSpPr>
        <p:spPr>
          <a:xfrm>
            <a:off x="7487848" y="2874238"/>
            <a:ext cx="2949300" cy="6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87"/>
              <a:buFont typeface="Unbounded"/>
              <a:buNone/>
            </a:pPr>
            <a:r>
              <a:rPr b="0" i="0" lang="en-US" sz="2187" u="none" cap="none" strike="noStrike">
                <a:solidFill>
                  <a:srgbClr val="FFFFFF"/>
                </a:solidFill>
                <a:latin typeface="Unbounded"/>
                <a:ea typeface="Unbounded"/>
                <a:cs typeface="Unbounded"/>
                <a:sym typeface="Unbounded"/>
              </a:rPr>
              <a:t>Progressão de Carreira</a:t>
            </a:r>
            <a:endParaRPr b="0" i="0" sz="218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3" name="Google Shape;303;g1f7a027cac3_1_195"/>
          <p:cNvSpPr/>
          <p:nvPr/>
        </p:nvSpPr>
        <p:spPr>
          <a:xfrm>
            <a:off x="7487848" y="3790781"/>
            <a:ext cx="2949300" cy="10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750"/>
              <a:buFont typeface="Cabin"/>
              <a:buNone/>
            </a:pPr>
            <a:r>
              <a:rPr b="0" i="0" lang="en-US" sz="1750" u="none" cap="none" strike="noStrike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Implementar políticas de oportunidades equitativas de ascensão.</a:t>
            </a:r>
            <a:endParaRPr b="0" i="0" sz="17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4" name="Google Shape;304;g1f7a027cac3_1_195"/>
          <p:cNvSpPr/>
          <p:nvPr/>
        </p:nvSpPr>
        <p:spPr>
          <a:xfrm>
            <a:off x="11113849" y="2874250"/>
            <a:ext cx="31668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87"/>
              <a:buFont typeface="Unbounded"/>
              <a:buNone/>
            </a:pPr>
            <a:r>
              <a:rPr b="0" i="0" lang="en-US" sz="2187" u="none" cap="none" strike="noStrike">
                <a:solidFill>
                  <a:srgbClr val="FFFFFF"/>
                </a:solidFill>
                <a:latin typeface="Unbounded"/>
                <a:ea typeface="Unbounded"/>
                <a:cs typeface="Unbounded"/>
                <a:sym typeface="Unbounded"/>
              </a:rPr>
              <a:t>Monitoramento</a:t>
            </a:r>
            <a:endParaRPr b="0" i="0" sz="218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5" name="Google Shape;305;g1f7a027cac3_1_195"/>
          <p:cNvSpPr/>
          <p:nvPr/>
        </p:nvSpPr>
        <p:spPr>
          <a:xfrm>
            <a:off x="11113856" y="3443595"/>
            <a:ext cx="2949300" cy="10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750"/>
              <a:buFont typeface="Cabin"/>
              <a:buNone/>
            </a:pPr>
            <a:r>
              <a:rPr b="0" i="0" lang="en-US" sz="1750" u="none" cap="none" strike="noStrike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Avaliar regularmente a eficácia dos programas implementados.</a:t>
            </a:r>
            <a:endParaRPr b="0" i="0" sz="17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6" name="Google Shape;306;g1f7a027cac3_1_1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972350" y="7553700"/>
            <a:ext cx="658050" cy="658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g1f7a027cac3_1_195"/>
          <p:cNvPicPr preferRelativeResize="0"/>
          <p:nvPr/>
        </p:nvPicPr>
        <p:blipFill rotWithShape="1">
          <a:blip r:embed="rId5">
            <a:alphaModFix/>
          </a:blip>
          <a:srcRect b="4653" l="0" r="0" t="4643"/>
          <a:stretch/>
        </p:blipFill>
        <p:spPr>
          <a:xfrm>
            <a:off x="13654500" y="7733800"/>
            <a:ext cx="391825" cy="35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g1f7a027cac3_1_195"/>
          <p:cNvPicPr preferRelativeResize="0"/>
          <p:nvPr/>
        </p:nvPicPr>
        <p:blipFill rotWithShape="1">
          <a:blip r:embed="rId6">
            <a:alphaModFix/>
          </a:blip>
          <a:srcRect b="0" l="35188" r="35188" t="0"/>
          <a:stretch/>
        </p:blipFill>
        <p:spPr>
          <a:xfrm>
            <a:off x="0" y="0"/>
            <a:ext cx="3657600" cy="8229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g1f7a027cac3_1_19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085250" y="2016200"/>
            <a:ext cx="10267444" cy="5447451"/>
          </a:xfrm>
          <a:prstGeom prst="rect">
            <a:avLst/>
          </a:prstGeom>
          <a:solidFill>
            <a:srgbClr val="112836"/>
          </a:solidFill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15" name="Google Shape;315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6"/>
          <p:cNvSpPr/>
          <p:nvPr/>
        </p:nvSpPr>
        <p:spPr>
          <a:xfrm>
            <a:off x="2348402" y="764375"/>
            <a:ext cx="11469600" cy="6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374"/>
              <a:buFont typeface="Unbounded"/>
              <a:buNone/>
            </a:pPr>
            <a:r>
              <a:rPr b="0" i="0" lang="en-US" sz="4374" u="none" cap="none" strike="noStrike">
                <a:solidFill>
                  <a:srgbClr val="FFFFFF"/>
                </a:solidFill>
                <a:latin typeface="Unbounded"/>
                <a:ea typeface="Unbounded"/>
                <a:cs typeface="Unbounded"/>
                <a:sym typeface="Unbounded"/>
              </a:rPr>
              <a:t>Aquisição de Novos Talentos</a:t>
            </a:r>
            <a:endParaRPr b="0" i="0" sz="437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318" name="Google Shape;318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48389" y="1903095"/>
            <a:ext cx="3088958" cy="1909048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6"/>
          <p:cNvSpPr/>
          <p:nvPr/>
        </p:nvSpPr>
        <p:spPr>
          <a:xfrm>
            <a:off x="2348400" y="4089800"/>
            <a:ext cx="3089100" cy="8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87"/>
              <a:buFont typeface="Unbounded"/>
              <a:buNone/>
            </a:pPr>
            <a:r>
              <a:rPr b="0" i="0" lang="en-US" sz="2187" u="none" cap="none" strike="noStrike">
                <a:solidFill>
                  <a:srgbClr val="FFFFFF"/>
                </a:solidFill>
                <a:latin typeface="Unbounded"/>
                <a:ea typeface="Unbounded"/>
                <a:cs typeface="Unbounded"/>
                <a:sym typeface="Unbounded"/>
              </a:rPr>
              <a:t>Eventos de Tecnologia</a:t>
            </a:r>
            <a:endParaRPr b="0" i="0" sz="218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0" name="Google Shape;320;p6"/>
          <p:cNvSpPr/>
          <p:nvPr/>
        </p:nvSpPr>
        <p:spPr>
          <a:xfrm>
            <a:off x="2348400" y="4917400"/>
            <a:ext cx="3089100" cy="25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750"/>
              <a:buFont typeface="Cabin"/>
              <a:buNone/>
            </a:pPr>
            <a:r>
              <a:rPr lang="en-US" sz="1750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Anualmente os 30 principais eventos de tecnologia que ocorrem no Brasil, recebem cerca de 500 mil participantes o que torna viável a aquisição de parte desses talentos.</a:t>
            </a:r>
            <a:endParaRPr b="0" i="0" sz="17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321" name="Google Shape;321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770602" y="1903095"/>
            <a:ext cx="3088958" cy="1909048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6"/>
          <p:cNvSpPr/>
          <p:nvPr/>
        </p:nvSpPr>
        <p:spPr>
          <a:xfrm>
            <a:off x="5770600" y="4089804"/>
            <a:ext cx="2777400" cy="8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87"/>
              <a:buFont typeface="Unbounded"/>
              <a:buNone/>
            </a:pPr>
            <a:r>
              <a:rPr b="0" i="0" lang="en-US" sz="2187" u="none" cap="none" strike="noStrike">
                <a:solidFill>
                  <a:srgbClr val="FFFFFF"/>
                </a:solidFill>
                <a:latin typeface="Unbounded"/>
                <a:ea typeface="Unbounded"/>
                <a:cs typeface="Unbounded"/>
                <a:sym typeface="Unbounded"/>
              </a:rPr>
              <a:t>Coleta de Dados</a:t>
            </a:r>
            <a:endParaRPr b="0" i="0" sz="218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3" name="Google Shape;323;p6"/>
          <p:cNvSpPr/>
          <p:nvPr/>
        </p:nvSpPr>
        <p:spPr>
          <a:xfrm>
            <a:off x="5770700" y="4917400"/>
            <a:ext cx="3089100" cy="25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750"/>
              <a:buFont typeface="Cabin"/>
              <a:buNone/>
            </a:pPr>
            <a:r>
              <a:rPr lang="en-US" sz="1750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A empresa deverá participar apenas de eventos em que a sua cota de patrocínio contemple a obtenção desses leads coletados</a:t>
            </a:r>
            <a:endParaRPr b="0" i="0" sz="17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324" name="Google Shape;324;p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192816" y="1903095"/>
            <a:ext cx="3089077" cy="1909167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6"/>
          <p:cNvSpPr/>
          <p:nvPr/>
        </p:nvSpPr>
        <p:spPr>
          <a:xfrm>
            <a:off x="9192825" y="4089938"/>
            <a:ext cx="3029700" cy="8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87"/>
              <a:buFont typeface="Unbounded"/>
              <a:buNone/>
            </a:pPr>
            <a:r>
              <a:rPr b="0" i="0" lang="en-US" sz="2187" u="none" cap="none" strike="noStrike">
                <a:solidFill>
                  <a:srgbClr val="FFFFFF"/>
                </a:solidFill>
                <a:latin typeface="Unbounded"/>
                <a:ea typeface="Unbounded"/>
                <a:cs typeface="Unbounded"/>
                <a:sym typeface="Unbounded"/>
              </a:rPr>
              <a:t>Alcance da Marca</a:t>
            </a:r>
            <a:endParaRPr b="0" i="0" sz="218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6" name="Google Shape;326;p6"/>
          <p:cNvSpPr/>
          <p:nvPr/>
        </p:nvSpPr>
        <p:spPr>
          <a:xfrm>
            <a:off x="9193000" y="4917399"/>
            <a:ext cx="3089100" cy="25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750"/>
              <a:buFont typeface="Cabin"/>
              <a:buNone/>
            </a:pPr>
            <a:r>
              <a:rPr lang="en-US" sz="1750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Esta ação também visa aumentar o alcance da marca Corp Solutions dentro do ecossistema de empresas brasileiras</a:t>
            </a:r>
            <a:endParaRPr b="0" i="0" sz="17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7" name="Google Shape;327;p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3972350" y="7553700"/>
            <a:ext cx="658050" cy="658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6"/>
          <p:cNvPicPr preferRelativeResize="0"/>
          <p:nvPr/>
        </p:nvPicPr>
        <p:blipFill rotWithShape="1">
          <a:blip r:embed="rId8">
            <a:alphaModFix/>
          </a:blip>
          <a:srcRect b="25502" l="35432" r="35000" t="26864"/>
          <a:stretch/>
        </p:blipFill>
        <p:spPr>
          <a:xfrm>
            <a:off x="13654500" y="7733800"/>
            <a:ext cx="391824" cy="35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34" name="Google Shape;334;g1f7a027cac3_1_1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g1f7a027cac3_1_14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g1f7a027cac3_1_148"/>
          <p:cNvSpPr/>
          <p:nvPr/>
        </p:nvSpPr>
        <p:spPr>
          <a:xfrm>
            <a:off x="4293588" y="195200"/>
            <a:ext cx="9678600" cy="6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374"/>
              <a:buFont typeface="Unbounded"/>
              <a:buNone/>
            </a:pPr>
            <a:r>
              <a:rPr b="0" i="0" lang="en-US" sz="4374" u="none" cap="none" strike="noStrike">
                <a:solidFill>
                  <a:srgbClr val="FFFFFF"/>
                </a:solidFill>
                <a:latin typeface="Unbounded"/>
                <a:ea typeface="Unbounded"/>
                <a:cs typeface="Unbounded"/>
                <a:sym typeface="Unbounded"/>
              </a:rPr>
              <a:t>Aquisição de Novos Talentos</a:t>
            </a:r>
            <a:endParaRPr b="0" i="0" sz="437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7" name="Google Shape;337;g1f7a027cac3_1_148"/>
          <p:cNvSpPr/>
          <p:nvPr/>
        </p:nvSpPr>
        <p:spPr>
          <a:xfrm>
            <a:off x="10481600" y="1487375"/>
            <a:ext cx="2858700" cy="20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87"/>
              <a:buFont typeface="Unbounded"/>
              <a:buNone/>
            </a:pPr>
            <a:r>
              <a:rPr lang="en-US" sz="2187">
                <a:solidFill>
                  <a:srgbClr val="FFFFFF"/>
                </a:solidFill>
                <a:latin typeface="Unbounded"/>
                <a:ea typeface="Unbounded"/>
                <a:cs typeface="Unbounded"/>
                <a:sym typeface="Unbounded"/>
              </a:rPr>
              <a:t>Traçar a melhor abordagem em relação a participação nesses eventos</a:t>
            </a:r>
            <a:endParaRPr b="0" i="0" sz="218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8" name="Google Shape;338;g1f7a027cac3_1_148"/>
          <p:cNvSpPr/>
          <p:nvPr/>
        </p:nvSpPr>
        <p:spPr>
          <a:xfrm>
            <a:off x="10481600" y="3556775"/>
            <a:ext cx="2757000" cy="26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750"/>
              <a:buFont typeface="Cabin"/>
              <a:buNone/>
            </a:pPr>
            <a:r>
              <a:rPr lang="en-US" sz="1750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A empresa contará com um time próprio de marketing ou contratará empresas parceiras para o desenvolvimento destes projetos.</a:t>
            </a:r>
            <a:endParaRPr b="0" i="0" sz="17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9" name="Google Shape;339;g1f7a027cac3_1_148"/>
          <p:cNvSpPr/>
          <p:nvPr/>
        </p:nvSpPr>
        <p:spPr>
          <a:xfrm>
            <a:off x="4942250" y="1487375"/>
            <a:ext cx="3351600" cy="32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87"/>
              <a:buFont typeface="Unbounded"/>
              <a:buNone/>
            </a:pPr>
            <a:r>
              <a:rPr lang="en-US" sz="2187">
                <a:solidFill>
                  <a:srgbClr val="FFFFFF"/>
                </a:solidFill>
                <a:latin typeface="Unbounded"/>
                <a:ea typeface="Unbounded"/>
                <a:cs typeface="Unbounded"/>
                <a:sym typeface="Unbounded"/>
              </a:rPr>
              <a:t>Como aplicar os dados de diversidade obtidos durante as abordagens e coleta de leads com o público do evento?</a:t>
            </a:r>
            <a:endParaRPr b="0" i="0" sz="218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0" name="Google Shape;340;g1f7a027cac3_1_148"/>
          <p:cNvSpPr/>
          <p:nvPr/>
        </p:nvSpPr>
        <p:spPr>
          <a:xfrm>
            <a:off x="4942250" y="4740300"/>
            <a:ext cx="3351600" cy="22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750"/>
              <a:buFont typeface="Cabin"/>
              <a:buNone/>
            </a:pPr>
            <a:r>
              <a:rPr lang="en-US" sz="1750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A empresa deverá participar apenas de eventos em que a sua cota de patrocínio/ participação contemple a obtenção desses leads coletados.</a:t>
            </a:r>
            <a:endParaRPr b="0" i="0" sz="17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1" name="Google Shape;341;g1f7a027cac3_1_1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972350" y="7553700"/>
            <a:ext cx="658050" cy="658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g1f7a027cac3_1_148"/>
          <p:cNvPicPr preferRelativeResize="0"/>
          <p:nvPr/>
        </p:nvPicPr>
        <p:blipFill rotWithShape="1">
          <a:blip r:embed="rId5">
            <a:alphaModFix/>
          </a:blip>
          <a:srcRect b="0" l="18145" r="42271" t="0"/>
          <a:stretch/>
        </p:blipFill>
        <p:spPr>
          <a:xfrm>
            <a:off x="0" y="0"/>
            <a:ext cx="4169676" cy="8229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g1f7a027cac3_1_148"/>
          <p:cNvPicPr preferRelativeResize="0"/>
          <p:nvPr/>
        </p:nvPicPr>
        <p:blipFill rotWithShape="1">
          <a:blip r:embed="rId6">
            <a:alphaModFix/>
          </a:blip>
          <a:srcRect b="4653" l="0" r="0" t="4643"/>
          <a:stretch/>
        </p:blipFill>
        <p:spPr>
          <a:xfrm>
            <a:off x="13654500" y="7733800"/>
            <a:ext cx="391825" cy="35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49" name="Google Shape;349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8"/>
          <p:cNvSpPr/>
          <p:nvPr/>
        </p:nvSpPr>
        <p:spPr>
          <a:xfrm>
            <a:off x="2348405" y="2265275"/>
            <a:ext cx="10477800" cy="6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374"/>
              <a:buFont typeface="Unbounded"/>
              <a:buNone/>
            </a:pPr>
            <a:r>
              <a:rPr b="0" i="0" lang="en-US" sz="4374" u="none" cap="none" strike="noStrike">
                <a:solidFill>
                  <a:srgbClr val="FFFFFF"/>
                </a:solidFill>
                <a:latin typeface="Unbounded"/>
                <a:ea typeface="Unbounded"/>
                <a:cs typeface="Unbounded"/>
                <a:sym typeface="Unbounded"/>
              </a:rPr>
              <a:t>Benefícios Esperados</a:t>
            </a:r>
            <a:endParaRPr b="0" i="0" sz="437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352" name="Google Shape;352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48389" y="3403997"/>
            <a:ext cx="444341" cy="444341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8"/>
          <p:cNvSpPr/>
          <p:nvPr/>
        </p:nvSpPr>
        <p:spPr>
          <a:xfrm>
            <a:off x="2348389" y="4070509"/>
            <a:ext cx="2233374" cy="3471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87"/>
              <a:buFont typeface="Unbounded"/>
              <a:buNone/>
            </a:pPr>
            <a:r>
              <a:rPr b="0" i="0" lang="en-US" sz="2187" u="none" cap="none" strike="noStrike">
                <a:solidFill>
                  <a:srgbClr val="FFFFFF"/>
                </a:solidFill>
                <a:latin typeface="Unbounded"/>
                <a:ea typeface="Unbounded"/>
                <a:cs typeface="Unbounded"/>
                <a:sym typeface="Unbounded"/>
              </a:rPr>
              <a:t>Empatia</a:t>
            </a:r>
            <a:endParaRPr b="0" i="0" sz="218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4" name="Google Shape;354;p8"/>
          <p:cNvSpPr/>
          <p:nvPr/>
        </p:nvSpPr>
        <p:spPr>
          <a:xfrm>
            <a:off x="2348389" y="4550926"/>
            <a:ext cx="2233374" cy="10662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750"/>
              <a:buFont typeface="Cabin"/>
              <a:buNone/>
            </a:pPr>
            <a:r>
              <a:rPr b="0" i="0" lang="en-US" sz="1750" u="none" cap="none" strike="noStrike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Maior compreensão entre funcionários de diferentes origens.</a:t>
            </a:r>
            <a:endParaRPr b="0" i="0" sz="17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355" name="Google Shape;355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915019" y="3403997"/>
            <a:ext cx="444341" cy="444341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8"/>
          <p:cNvSpPr/>
          <p:nvPr/>
        </p:nvSpPr>
        <p:spPr>
          <a:xfrm>
            <a:off x="4915019" y="4070509"/>
            <a:ext cx="2233493" cy="6943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87"/>
              <a:buFont typeface="Unbounded"/>
              <a:buNone/>
            </a:pPr>
            <a:r>
              <a:rPr b="0" i="0" lang="en-US" sz="2187" u="none" cap="none" strike="noStrike">
                <a:solidFill>
                  <a:srgbClr val="FFFFFF"/>
                </a:solidFill>
                <a:latin typeface="Unbounded"/>
                <a:ea typeface="Unbounded"/>
                <a:cs typeface="Unbounded"/>
                <a:sym typeface="Unbounded"/>
              </a:rPr>
              <a:t>Liderança Diversa</a:t>
            </a:r>
            <a:endParaRPr b="0" i="0" sz="218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7" name="Google Shape;357;p8"/>
          <p:cNvSpPr/>
          <p:nvPr/>
        </p:nvSpPr>
        <p:spPr>
          <a:xfrm>
            <a:off x="4915019" y="4898112"/>
            <a:ext cx="2233493" cy="10662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750"/>
              <a:buFont typeface="Cabin"/>
              <a:buNone/>
            </a:pPr>
            <a:r>
              <a:rPr b="0" i="0" lang="en-US" sz="1750" u="none" cap="none" strike="noStrike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Desenvolvimento de uma liderança inclusiva e representativa.</a:t>
            </a:r>
            <a:endParaRPr b="0" i="0" sz="17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358" name="Google Shape;358;p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481768" y="3403997"/>
            <a:ext cx="444341" cy="444341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8"/>
          <p:cNvSpPr/>
          <p:nvPr/>
        </p:nvSpPr>
        <p:spPr>
          <a:xfrm>
            <a:off x="7481768" y="4070509"/>
            <a:ext cx="2233374" cy="6943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87"/>
              <a:buFont typeface="Unbounded"/>
              <a:buNone/>
            </a:pPr>
            <a:r>
              <a:rPr b="0" i="0" lang="en-US" sz="2187" u="none" cap="none" strike="noStrike">
                <a:solidFill>
                  <a:srgbClr val="FFFFFF"/>
                </a:solidFill>
                <a:latin typeface="Unbounded"/>
                <a:ea typeface="Unbounded"/>
                <a:cs typeface="Unbounded"/>
                <a:sym typeface="Unbounded"/>
              </a:rPr>
              <a:t>Retenção de Talentos</a:t>
            </a:r>
            <a:endParaRPr b="0" i="0" sz="218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0" name="Google Shape;360;p8"/>
          <p:cNvSpPr/>
          <p:nvPr/>
        </p:nvSpPr>
        <p:spPr>
          <a:xfrm>
            <a:off x="7481768" y="4898112"/>
            <a:ext cx="2233374" cy="10662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750"/>
              <a:buFont typeface="Cabin"/>
              <a:buNone/>
            </a:pPr>
            <a:r>
              <a:rPr b="0" i="0" lang="en-US" sz="1750" u="none" cap="none" strike="noStrike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Aumento da retenção de colaboradores diversos.</a:t>
            </a:r>
            <a:endParaRPr b="0" i="0" sz="17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361" name="Google Shape;361;p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048399" y="3403997"/>
            <a:ext cx="444341" cy="444341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p8"/>
          <p:cNvSpPr/>
          <p:nvPr/>
        </p:nvSpPr>
        <p:spPr>
          <a:xfrm>
            <a:off x="10048399" y="4070509"/>
            <a:ext cx="2233493" cy="3471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87"/>
              <a:buFont typeface="Unbounded"/>
              <a:buNone/>
            </a:pPr>
            <a:r>
              <a:rPr b="0" i="0" lang="en-US" sz="2187" u="none" cap="none" strike="noStrike">
                <a:solidFill>
                  <a:srgbClr val="FFFFFF"/>
                </a:solidFill>
                <a:latin typeface="Unbounded"/>
                <a:ea typeface="Unbounded"/>
                <a:cs typeface="Unbounded"/>
                <a:sym typeface="Unbounded"/>
              </a:rPr>
              <a:t>Inovação</a:t>
            </a:r>
            <a:endParaRPr b="0" i="0" sz="218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3" name="Google Shape;363;p8"/>
          <p:cNvSpPr/>
          <p:nvPr/>
        </p:nvSpPr>
        <p:spPr>
          <a:xfrm>
            <a:off x="10048399" y="4550926"/>
            <a:ext cx="2233493" cy="10662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750"/>
              <a:buFont typeface="Cabin"/>
              <a:buNone/>
            </a:pPr>
            <a:r>
              <a:rPr b="0" i="0" lang="en-US" sz="1750" u="none" cap="none" strike="noStrike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Estímulo à criatividade e inovação dentro da empresa.</a:t>
            </a:r>
            <a:endParaRPr b="0" i="0" sz="17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4" name="Google Shape;364;p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3972350" y="7553700"/>
            <a:ext cx="658050" cy="658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8"/>
          <p:cNvPicPr preferRelativeResize="0"/>
          <p:nvPr/>
        </p:nvPicPr>
        <p:blipFill rotWithShape="1">
          <a:blip r:embed="rId9">
            <a:alphaModFix/>
          </a:blip>
          <a:srcRect b="4653" l="0" r="0" t="4643"/>
          <a:stretch/>
        </p:blipFill>
        <p:spPr>
          <a:xfrm>
            <a:off x="13654500" y="7733800"/>
            <a:ext cx="391825" cy="35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6" name="Google Shape;36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2"/>
          <p:cNvSpPr/>
          <p:nvPr/>
        </p:nvSpPr>
        <p:spPr>
          <a:xfrm>
            <a:off x="833199" y="273904"/>
            <a:ext cx="5555100" cy="6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374"/>
              <a:buFont typeface="Unbounded"/>
              <a:buNone/>
            </a:pPr>
            <a:r>
              <a:rPr b="0" i="0" lang="en-US" sz="4374" u="none" cap="none" strike="noStrike">
                <a:solidFill>
                  <a:srgbClr val="FFFFFF"/>
                </a:solidFill>
                <a:latin typeface="Unbounded"/>
                <a:ea typeface="Unbounded"/>
                <a:cs typeface="Unbounded"/>
                <a:sym typeface="Unbounded"/>
              </a:rPr>
              <a:t>Quem Somos?</a:t>
            </a:r>
            <a:endParaRPr b="0" i="0" sz="437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" name="Google Shape;39;p2"/>
          <p:cNvSpPr/>
          <p:nvPr/>
        </p:nvSpPr>
        <p:spPr>
          <a:xfrm>
            <a:off x="833200" y="1259275"/>
            <a:ext cx="4542000" cy="2479200"/>
          </a:xfrm>
          <a:prstGeom prst="roundRect">
            <a:avLst>
              <a:gd fmla="val 3348" name="adj"/>
            </a:avLst>
          </a:prstGeom>
          <a:solidFill>
            <a:srgbClr val="223D4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2"/>
          <p:cNvSpPr/>
          <p:nvPr/>
        </p:nvSpPr>
        <p:spPr>
          <a:xfrm>
            <a:off x="1124970" y="1493253"/>
            <a:ext cx="27774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87"/>
              <a:buFont typeface="Unbounded"/>
              <a:buNone/>
            </a:pPr>
            <a:r>
              <a:rPr b="0" i="0" lang="en-US" sz="2187" u="none" cap="none" strike="noStrike">
                <a:solidFill>
                  <a:srgbClr val="FFFFFF"/>
                </a:solidFill>
                <a:latin typeface="Unbounded"/>
                <a:ea typeface="Unbounded"/>
                <a:cs typeface="Unbounded"/>
                <a:sym typeface="Unbounded"/>
              </a:rPr>
              <a:t>Missão</a:t>
            </a:r>
            <a:endParaRPr b="0" i="0" sz="218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" name="Google Shape;41;p2"/>
          <p:cNvSpPr/>
          <p:nvPr/>
        </p:nvSpPr>
        <p:spPr>
          <a:xfrm>
            <a:off x="1055375" y="1965125"/>
            <a:ext cx="4319700" cy="139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750"/>
              <a:buFont typeface="Cabin"/>
              <a:buNone/>
            </a:pPr>
            <a:r>
              <a:rPr b="0" i="0" lang="en-US" sz="1750" u="none" cap="none" strike="noStrike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Trabalhar em colaboração para desenvolver estratégias que promovam uma cultura de inclusão genuína e equidade.</a:t>
            </a:r>
            <a:endParaRPr b="0" i="0" sz="17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" name="Google Shape;42;p2"/>
          <p:cNvSpPr/>
          <p:nvPr/>
        </p:nvSpPr>
        <p:spPr>
          <a:xfrm>
            <a:off x="5597475" y="1259375"/>
            <a:ext cx="4542000" cy="2479200"/>
          </a:xfrm>
          <a:prstGeom prst="roundRect">
            <a:avLst>
              <a:gd fmla="val 3348" name="adj"/>
            </a:avLst>
          </a:prstGeom>
          <a:solidFill>
            <a:srgbClr val="223D4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" name="Google Shape;43;p2"/>
          <p:cNvSpPr/>
          <p:nvPr/>
        </p:nvSpPr>
        <p:spPr>
          <a:xfrm>
            <a:off x="5819656" y="1497553"/>
            <a:ext cx="27774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87"/>
              <a:buFont typeface="Unbounded"/>
              <a:buNone/>
            </a:pPr>
            <a:r>
              <a:rPr b="0" i="0" lang="en-US" sz="2187" u="none" cap="none" strike="noStrike">
                <a:solidFill>
                  <a:srgbClr val="FFFFFF"/>
                </a:solidFill>
                <a:latin typeface="Unbounded"/>
                <a:ea typeface="Unbounded"/>
                <a:cs typeface="Unbounded"/>
                <a:sym typeface="Unbounded"/>
              </a:rPr>
              <a:t>Objetivo</a:t>
            </a:r>
            <a:endParaRPr b="0" i="0" sz="218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" name="Google Shape;44;p2"/>
          <p:cNvSpPr/>
          <p:nvPr/>
        </p:nvSpPr>
        <p:spPr>
          <a:xfrm>
            <a:off x="5819650" y="1965100"/>
            <a:ext cx="4097700" cy="139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750"/>
              <a:buFont typeface="Cabin"/>
              <a:buNone/>
            </a:pPr>
            <a:r>
              <a:rPr b="0" i="0" lang="en-US" sz="1750" u="none" cap="none" strike="noStrike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Identificar padrões de diversidade e desequilíbrios para propor soluções de inclusão e equidade.</a:t>
            </a:r>
            <a:endParaRPr b="0" i="0" sz="17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" name="Google Shape;45;p2"/>
          <p:cNvSpPr/>
          <p:nvPr/>
        </p:nvSpPr>
        <p:spPr>
          <a:xfrm>
            <a:off x="833199" y="4180642"/>
            <a:ext cx="9306300" cy="1280100"/>
          </a:xfrm>
          <a:prstGeom prst="roundRect">
            <a:avLst>
              <a:gd fmla="val 5207" name="adj"/>
            </a:avLst>
          </a:prstGeom>
          <a:solidFill>
            <a:srgbClr val="223D4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2"/>
          <p:cNvSpPr/>
          <p:nvPr/>
        </p:nvSpPr>
        <p:spPr>
          <a:xfrm>
            <a:off x="1055370" y="4402812"/>
            <a:ext cx="27774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87"/>
              <a:buFont typeface="Unbounded"/>
              <a:buNone/>
            </a:pPr>
            <a:r>
              <a:rPr b="0" i="0" lang="en-US" sz="2187" u="none" cap="none" strike="noStrike">
                <a:solidFill>
                  <a:srgbClr val="FFFFFF"/>
                </a:solidFill>
                <a:latin typeface="Unbounded"/>
                <a:ea typeface="Unbounded"/>
                <a:cs typeface="Unbounded"/>
                <a:sym typeface="Unbounded"/>
              </a:rPr>
              <a:t>Abordagem</a:t>
            </a:r>
            <a:endParaRPr b="0" i="0" sz="218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" name="Google Shape;47;p2"/>
          <p:cNvSpPr/>
          <p:nvPr/>
        </p:nvSpPr>
        <p:spPr>
          <a:xfrm>
            <a:off x="1055370" y="4883229"/>
            <a:ext cx="88620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750"/>
              <a:buFont typeface="Cabin"/>
              <a:buNone/>
            </a:pPr>
            <a:r>
              <a:rPr b="0" i="0" lang="en-US" sz="1750" u="none" cap="none" strike="noStrike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Análise profunda, comprovação de hipóteses e direcionamento baseado em evidências.</a:t>
            </a:r>
            <a:endParaRPr b="0" i="0" sz="17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8" name="Google Shape;48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7571550"/>
            <a:ext cx="658050" cy="658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49;p2"/>
          <p:cNvPicPr preferRelativeResize="0"/>
          <p:nvPr/>
        </p:nvPicPr>
        <p:blipFill rotWithShape="1">
          <a:blip r:embed="rId5">
            <a:alphaModFix/>
          </a:blip>
          <a:srcRect b="4653" l="0" r="0" t="4643"/>
          <a:stretch/>
        </p:blipFill>
        <p:spPr>
          <a:xfrm>
            <a:off x="658050" y="7722875"/>
            <a:ext cx="391825" cy="35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0;p2"/>
          <p:cNvPicPr preferRelativeResize="0"/>
          <p:nvPr/>
        </p:nvPicPr>
        <p:blipFill rotWithShape="1">
          <a:blip r:embed="rId6">
            <a:alphaModFix/>
          </a:blip>
          <a:srcRect b="1067" l="0" r="32318" t="1930"/>
          <a:stretch/>
        </p:blipFill>
        <p:spPr>
          <a:xfrm>
            <a:off x="10842775" y="0"/>
            <a:ext cx="3787626" cy="82296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1" name="Google Shape;51;p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19614" y="5829238"/>
            <a:ext cx="3311128" cy="888682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2"/>
          <p:cNvSpPr/>
          <p:nvPr/>
        </p:nvSpPr>
        <p:spPr>
          <a:xfrm>
            <a:off x="1281486" y="6766625"/>
            <a:ext cx="17874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87"/>
              <a:buFont typeface="Unbounded"/>
              <a:buNone/>
            </a:pPr>
            <a:r>
              <a:rPr b="0" i="0" lang="en-US" sz="2187" u="none" cap="none" strike="noStrike">
                <a:solidFill>
                  <a:srgbClr val="FFFFFF"/>
                </a:solidFill>
                <a:latin typeface="Unbounded"/>
                <a:ea typeface="Unbounded"/>
                <a:cs typeface="Unbounded"/>
                <a:sym typeface="Unbounded"/>
              </a:rPr>
              <a:t>Análise</a:t>
            </a:r>
            <a:endParaRPr b="0" i="0" sz="218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53" name="Google Shape;53;p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830742" y="5829238"/>
            <a:ext cx="3311128" cy="888682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2"/>
          <p:cNvSpPr/>
          <p:nvPr/>
        </p:nvSpPr>
        <p:spPr>
          <a:xfrm>
            <a:off x="4543116" y="6766625"/>
            <a:ext cx="18864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87"/>
              <a:buFont typeface="Unbounded"/>
              <a:buNone/>
            </a:pPr>
            <a:r>
              <a:rPr b="0" i="0" lang="en-US" sz="2187" u="none" cap="none" strike="noStrike">
                <a:solidFill>
                  <a:srgbClr val="FFFFFF"/>
                </a:solidFill>
                <a:latin typeface="Unbounded"/>
                <a:ea typeface="Unbounded"/>
                <a:cs typeface="Unbounded"/>
                <a:sym typeface="Unbounded"/>
              </a:rPr>
              <a:t>Validação</a:t>
            </a:r>
            <a:endParaRPr b="0" i="0" sz="218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55" name="Google Shape;55;p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141870" y="5829238"/>
            <a:ext cx="3311247" cy="888682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2"/>
          <p:cNvSpPr/>
          <p:nvPr/>
        </p:nvSpPr>
        <p:spPr>
          <a:xfrm>
            <a:off x="7903772" y="6766650"/>
            <a:ext cx="17874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87"/>
              <a:buFont typeface="Unbounded"/>
              <a:buNone/>
            </a:pPr>
            <a:r>
              <a:rPr b="0" i="0" lang="en-US" sz="2187" u="none" cap="none" strike="noStrike">
                <a:solidFill>
                  <a:srgbClr val="FFFFFF"/>
                </a:solidFill>
                <a:latin typeface="Unbounded"/>
                <a:ea typeface="Unbounded"/>
                <a:cs typeface="Unbounded"/>
                <a:sym typeface="Unbounded"/>
              </a:rPr>
              <a:t>Soluções</a:t>
            </a:r>
            <a:endParaRPr b="0" i="0" sz="218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71" name="Google Shape;371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1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p10"/>
          <p:cNvSpPr/>
          <p:nvPr/>
        </p:nvSpPr>
        <p:spPr>
          <a:xfrm>
            <a:off x="1569000" y="2911075"/>
            <a:ext cx="11492400" cy="8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374"/>
              <a:buFont typeface="Unbounded"/>
              <a:buNone/>
            </a:pPr>
            <a:r>
              <a:rPr b="0" i="0" lang="en-US" sz="4374" u="none" cap="none" strike="noStrike">
                <a:solidFill>
                  <a:srgbClr val="FFFFFF"/>
                </a:solidFill>
                <a:latin typeface="Unbounded"/>
                <a:ea typeface="Unbounded"/>
                <a:cs typeface="Unbounded"/>
                <a:sym typeface="Unbounded"/>
              </a:rPr>
              <a:t>Juntos por um Futuro Mais Justo!</a:t>
            </a:r>
            <a:endParaRPr b="0" i="0" sz="437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4" name="Google Shape;374;p10"/>
          <p:cNvSpPr/>
          <p:nvPr/>
        </p:nvSpPr>
        <p:spPr>
          <a:xfrm>
            <a:off x="2570559" y="4216479"/>
            <a:ext cx="4518541" cy="35540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750"/>
              <a:buFont typeface="Cabin"/>
              <a:buNone/>
            </a:pPr>
            <a:r>
              <a:rPr b="0" i="0" lang="en-US" sz="1750" u="none" cap="none" strike="noStrike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Diversidade</a:t>
            </a:r>
            <a:endParaRPr b="0" i="0" sz="17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5" name="Google Shape;375;p10"/>
          <p:cNvSpPr/>
          <p:nvPr/>
        </p:nvSpPr>
        <p:spPr>
          <a:xfrm>
            <a:off x="7541062" y="4216479"/>
            <a:ext cx="4518541" cy="35540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750"/>
              <a:buFont typeface="Cabin"/>
              <a:buNone/>
            </a:pPr>
            <a:r>
              <a:rPr b="0" i="0" lang="en-US" sz="1750" u="none" cap="none" strike="noStrike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Fonte de Criatividade</a:t>
            </a:r>
            <a:endParaRPr b="0" i="0" sz="17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6" name="Google Shape;376;p10"/>
          <p:cNvSpPr/>
          <p:nvPr/>
        </p:nvSpPr>
        <p:spPr>
          <a:xfrm>
            <a:off x="2348389" y="4712732"/>
            <a:ext cx="9933503" cy="637103"/>
          </a:xfrm>
          <a:prstGeom prst="rect">
            <a:avLst/>
          </a:prstGeom>
          <a:solidFill>
            <a:srgbClr val="223D4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p10"/>
          <p:cNvSpPr/>
          <p:nvPr/>
        </p:nvSpPr>
        <p:spPr>
          <a:xfrm>
            <a:off x="2570559" y="4853583"/>
            <a:ext cx="4518541" cy="35540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750"/>
              <a:buFont typeface="Cabin"/>
              <a:buNone/>
            </a:pPr>
            <a:r>
              <a:rPr b="0" i="0" lang="en-US" sz="1750" u="none" cap="none" strike="noStrike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Inclusão</a:t>
            </a:r>
            <a:endParaRPr b="0" i="0" sz="17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8" name="Google Shape;378;p10"/>
          <p:cNvSpPr/>
          <p:nvPr/>
        </p:nvSpPr>
        <p:spPr>
          <a:xfrm>
            <a:off x="7541062" y="4853583"/>
            <a:ext cx="4518541" cy="35540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750"/>
              <a:buFont typeface="Cabin"/>
              <a:buNone/>
            </a:pPr>
            <a:r>
              <a:rPr b="0" i="0" lang="en-US" sz="1750" u="none" cap="none" strike="noStrike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Garantia de Vozes Valorizadas</a:t>
            </a:r>
            <a:endParaRPr b="0" i="0" sz="17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9" name="Google Shape;379;p10"/>
          <p:cNvSpPr/>
          <p:nvPr/>
        </p:nvSpPr>
        <p:spPr>
          <a:xfrm>
            <a:off x="2570559" y="5490686"/>
            <a:ext cx="4518541" cy="35540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750"/>
              <a:buFont typeface="Cabin"/>
              <a:buNone/>
            </a:pPr>
            <a:r>
              <a:rPr b="0" i="0" lang="en-US" sz="1750" u="none" cap="none" strike="noStrike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Colaboração</a:t>
            </a:r>
            <a:endParaRPr b="0" i="0" sz="17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0" name="Google Shape;380;p10"/>
          <p:cNvSpPr/>
          <p:nvPr/>
        </p:nvSpPr>
        <p:spPr>
          <a:xfrm>
            <a:off x="7541062" y="5490686"/>
            <a:ext cx="4518541" cy="35540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750"/>
              <a:buFont typeface="Cabin"/>
              <a:buNone/>
            </a:pPr>
            <a:r>
              <a:rPr b="0" i="0" lang="en-US" sz="1750" u="none" cap="none" strike="noStrike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Construção de Soluções Personalizadas</a:t>
            </a:r>
            <a:endParaRPr b="0" i="0" sz="17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1" name="Google Shape;381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972350" y="7553700"/>
            <a:ext cx="658050" cy="658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10"/>
          <p:cNvPicPr preferRelativeResize="0"/>
          <p:nvPr/>
        </p:nvPicPr>
        <p:blipFill rotWithShape="1">
          <a:blip r:embed="rId5">
            <a:alphaModFix/>
          </a:blip>
          <a:srcRect b="4653" l="0" r="0" t="4643"/>
          <a:stretch/>
        </p:blipFill>
        <p:spPr>
          <a:xfrm>
            <a:off x="13654500" y="7733800"/>
            <a:ext cx="391825" cy="35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62" name="Google Shape;62;g1f7a027cac3_4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g1f7a027cac3_4_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g1f7a027cac3_4_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>
              <a:alpha val="8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g1f7a027cac3_4_0"/>
          <p:cNvSpPr/>
          <p:nvPr/>
        </p:nvSpPr>
        <p:spPr>
          <a:xfrm>
            <a:off x="4557750" y="1756375"/>
            <a:ext cx="4542000" cy="2971200"/>
          </a:xfrm>
          <a:prstGeom prst="roundRect">
            <a:avLst>
              <a:gd fmla="val 3348" name="adj"/>
            </a:avLst>
          </a:prstGeom>
          <a:solidFill>
            <a:srgbClr val="223D4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g1f7a027cac3_4_0"/>
          <p:cNvSpPr/>
          <p:nvPr/>
        </p:nvSpPr>
        <p:spPr>
          <a:xfrm>
            <a:off x="4557750" y="274875"/>
            <a:ext cx="6120300" cy="9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374"/>
              <a:buFont typeface="Unbounded"/>
              <a:buNone/>
            </a:pPr>
            <a:r>
              <a:rPr lang="en-US" sz="4374">
                <a:solidFill>
                  <a:srgbClr val="FFFFFF"/>
                </a:solidFill>
                <a:latin typeface="Unbounded"/>
                <a:ea typeface="Unbounded"/>
                <a:cs typeface="Unbounded"/>
                <a:sym typeface="Unbounded"/>
              </a:rPr>
              <a:t>A Corp Solutions</a:t>
            </a:r>
            <a:endParaRPr b="0" i="0" sz="387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Google Shape;67;g1f7a027cac3_4_0"/>
          <p:cNvSpPr/>
          <p:nvPr/>
        </p:nvSpPr>
        <p:spPr>
          <a:xfrm>
            <a:off x="4724259" y="1870690"/>
            <a:ext cx="27774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87"/>
              <a:buFont typeface="Unbounded"/>
              <a:buNone/>
            </a:pPr>
            <a:r>
              <a:rPr lang="en-US" sz="2187">
                <a:solidFill>
                  <a:srgbClr val="FFFFFF"/>
                </a:solidFill>
                <a:latin typeface="Unbounded"/>
                <a:ea typeface="Unbounded"/>
                <a:cs typeface="Unbounded"/>
                <a:sym typeface="Unbounded"/>
              </a:rPr>
              <a:t>Proposta</a:t>
            </a:r>
            <a:endParaRPr b="0" i="0" sz="218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" name="Google Shape;68;g1f7a027cac3_4_0"/>
          <p:cNvSpPr/>
          <p:nvPr/>
        </p:nvSpPr>
        <p:spPr>
          <a:xfrm>
            <a:off x="4724250" y="2378675"/>
            <a:ext cx="4245000" cy="21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750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Promover a diversidade e a inclusão no ambiente de trabalho. Fornecendo acesso aos dados e recursos necessários, a InclusiData Alchemy recebeu a tarefa de desenvolver soluções.</a:t>
            </a:r>
            <a:endParaRPr sz="1750">
              <a:solidFill>
                <a:srgbClr val="CAD6DE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0" lvl="0" marL="0" marR="0" rtl="0" algn="l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750"/>
              <a:buFont typeface="Cabin"/>
              <a:buNone/>
            </a:pPr>
            <a:r>
              <a:t/>
            </a:r>
            <a:endParaRPr sz="1750">
              <a:solidFill>
                <a:srgbClr val="CAD6DE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69" name="Google Shape;69;g1f7a027cac3_4_0"/>
          <p:cNvSpPr/>
          <p:nvPr/>
        </p:nvSpPr>
        <p:spPr>
          <a:xfrm>
            <a:off x="9430300" y="1756375"/>
            <a:ext cx="4542000" cy="2971200"/>
          </a:xfrm>
          <a:prstGeom prst="roundRect">
            <a:avLst>
              <a:gd fmla="val 3348" name="adj"/>
            </a:avLst>
          </a:prstGeom>
          <a:solidFill>
            <a:srgbClr val="223D4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g1f7a027cac3_4_0"/>
          <p:cNvSpPr/>
          <p:nvPr/>
        </p:nvSpPr>
        <p:spPr>
          <a:xfrm>
            <a:off x="9639012" y="1870702"/>
            <a:ext cx="27774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87"/>
              <a:buFont typeface="Unbounded"/>
              <a:buNone/>
            </a:pPr>
            <a:r>
              <a:rPr b="0" i="0" lang="en-US" sz="2187" u="none" cap="none" strike="noStrike">
                <a:solidFill>
                  <a:srgbClr val="FFFFFF"/>
                </a:solidFill>
                <a:latin typeface="Unbounded"/>
                <a:ea typeface="Unbounded"/>
                <a:cs typeface="Unbounded"/>
                <a:sym typeface="Unbounded"/>
              </a:rPr>
              <a:t>Validação</a:t>
            </a:r>
            <a:endParaRPr b="0" i="0" sz="218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Google Shape;71;g1f7a027cac3_4_0"/>
          <p:cNvSpPr/>
          <p:nvPr/>
        </p:nvSpPr>
        <p:spPr>
          <a:xfrm>
            <a:off x="9639000" y="2378675"/>
            <a:ext cx="4173000" cy="19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750"/>
              <a:buFont typeface="Cabin"/>
              <a:buNone/>
            </a:pPr>
            <a:r>
              <a:rPr lang="en-US" sz="1750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Identificar oportunidades para ampliar a diversidade na Corp Solutions e contribuir para uma cultura organizacional inclusiva e sustentável.</a:t>
            </a:r>
            <a:endParaRPr b="0" i="0" sz="17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" name="Google Shape;72;g1f7a027cac3_4_0"/>
          <p:cNvSpPr/>
          <p:nvPr/>
        </p:nvSpPr>
        <p:spPr>
          <a:xfrm>
            <a:off x="4557750" y="5169601"/>
            <a:ext cx="9466200" cy="2143800"/>
          </a:xfrm>
          <a:prstGeom prst="roundRect">
            <a:avLst>
              <a:gd fmla="val 3348" name="adj"/>
            </a:avLst>
          </a:prstGeom>
          <a:solidFill>
            <a:srgbClr val="223D4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g1f7a027cac3_4_0"/>
          <p:cNvSpPr/>
          <p:nvPr/>
        </p:nvSpPr>
        <p:spPr>
          <a:xfrm>
            <a:off x="4724241" y="5378027"/>
            <a:ext cx="27774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87"/>
              <a:buFont typeface="Unbounded"/>
              <a:buNone/>
            </a:pPr>
            <a:r>
              <a:rPr b="0" i="0" lang="en-US" sz="2187" u="none" cap="none" strike="noStrike">
                <a:solidFill>
                  <a:srgbClr val="FFFFFF"/>
                </a:solidFill>
                <a:latin typeface="Unbounded"/>
                <a:ea typeface="Unbounded"/>
                <a:cs typeface="Unbounded"/>
                <a:sym typeface="Unbounded"/>
              </a:rPr>
              <a:t>Soluções</a:t>
            </a:r>
            <a:endParaRPr b="0" i="0" sz="218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" name="Google Shape;74;g1f7a027cac3_4_0"/>
          <p:cNvSpPr/>
          <p:nvPr/>
        </p:nvSpPr>
        <p:spPr>
          <a:xfrm>
            <a:off x="4724250" y="5913700"/>
            <a:ext cx="9248100" cy="11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750"/>
              <a:buFont typeface="Cabin"/>
              <a:buNone/>
            </a:pPr>
            <a:r>
              <a:rPr lang="en-US" sz="1750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Abordar os principais obstáculos identificados nos dados fornecidos pela empresa, propor soluções para promover uma mudança cultural que valorize a diversidade e a inclusão em todos os aspectos da organização.</a:t>
            </a:r>
            <a:endParaRPr b="0" i="0" sz="17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5" name="Google Shape;75;g1f7a027cac3_4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972350" y="7553700"/>
            <a:ext cx="658050" cy="658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g1f7a027cac3_4_0"/>
          <p:cNvPicPr preferRelativeResize="0"/>
          <p:nvPr/>
        </p:nvPicPr>
        <p:blipFill rotWithShape="1">
          <a:blip r:embed="rId5">
            <a:alphaModFix/>
          </a:blip>
          <a:srcRect b="4653" l="0" r="0" t="4643"/>
          <a:stretch/>
        </p:blipFill>
        <p:spPr>
          <a:xfrm>
            <a:off x="13654500" y="7733800"/>
            <a:ext cx="391825" cy="35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g1f7a027cac3_4_0"/>
          <p:cNvPicPr preferRelativeResize="0"/>
          <p:nvPr/>
        </p:nvPicPr>
        <p:blipFill rotWithShape="1">
          <a:blip r:embed="rId6">
            <a:alphaModFix/>
          </a:blip>
          <a:srcRect b="0" l="34663" r="34660" t="0"/>
          <a:stretch/>
        </p:blipFill>
        <p:spPr>
          <a:xfrm>
            <a:off x="0" y="0"/>
            <a:ext cx="3787628" cy="82296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83" name="Google Shape;83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7"/>
          <p:cNvSpPr/>
          <p:nvPr/>
        </p:nvSpPr>
        <p:spPr>
          <a:xfrm>
            <a:off x="1249798" y="580900"/>
            <a:ext cx="11308500" cy="6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374"/>
              <a:buFont typeface="Unbounded"/>
              <a:buNone/>
            </a:pPr>
            <a:r>
              <a:rPr b="0" i="0" lang="en-US" sz="4374" u="none" cap="none" strike="noStrike">
                <a:solidFill>
                  <a:srgbClr val="FFFFFF"/>
                </a:solidFill>
                <a:latin typeface="Unbounded"/>
                <a:ea typeface="Unbounded"/>
                <a:cs typeface="Unbounded"/>
                <a:sym typeface="Unbounded"/>
              </a:rPr>
              <a:t>Desafios da Corp Solutions</a:t>
            </a:r>
            <a:endParaRPr b="0" i="0" sz="437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7"/>
          <p:cNvSpPr/>
          <p:nvPr/>
        </p:nvSpPr>
        <p:spPr>
          <a:xfrm>
            <a:off x="1249800" y="1642451"/>
            <a:ext cx="5929800" cy="2631000"/>
          </a:xfrm>
          <a:prstGeom prst="roundRect">
            <a:avLst>
              <a:gd fmla="val 4076" name="adj"/>
            </a:avLst>
          </a:prstGeom>
          <a:solidFill>
            <a:srgbClr val="223D4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7"/>
          <p:cNvSpPr/>
          <p:nvPr/>
        </p:nvSpPr>
        <p:spPr>
          <a:xfrm>
            <a:off x="1521100" y="1896726"/>
            <a:ext cx="3454500" cy="92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87"/>
              <a:buFont typeface="Unbounded"/>
              <a:buNone/>
            </a:pPr>
            <a:r>
              <a:rPr b="0" i="0" lang="en-US" sz="2587" u="none" cap="none" strike="noStrike">
                <a:solidFill>
                  <a:srgbClr val="FFFFFF"/>
                </a:solidFill>
                <a:latin typeface="Unbounded"/>
                <a:ea typeface="Unbounded"/>
                <a:cs typeface="Unbounded"/>
                <a:sym typeface="Unbounded"/>
              </a:rPr>
              <a:t>Dados Limitados</a:t>
            </a:r>
            <a:endParaRPr b="0" i="0" sz="258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" name="Google Shape;88;p7"/>
          <p:cNvSpPr/>
          <p:nvPr/>
        </p:nvSpPr>
        <p:spPr>
          <a:xfrm>
            <a:off x="1521096" y="3061718"/>
            <a:ext cx="5387100" cy="92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750"/>
              <a:buFont typeface="Cabin"/>
              <a:buNone/>
            </a:pPr>
            <a:r>
              <a:rPr b="0" i="0" lang="en-US" sz="2050" u="none" cap="none" strike="noStrike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Falta de dados sobre sexualidade, gênero e deficiências.</a:t>
            </a:r>
            <a:endParaRPr b="0" i="0" sz="2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7"/>
          <p:cNvSpPr/>
          <p:nvPr/>
        </p:nvSpPr>
        <p:spPr>
          <a:xfrm>
            <a:off x="7450798" y="1642451"/>
            <a:ext cx="5929800" cy="2631000"/>
          </a:xfrm>
          <a:prstGeom prst="roundRect">
            <a:avLst>
              <a:gd fmla="val 4076" name="adj"/>
            </a:avLst>
          </a:prstGeom>
          <a:solidFill>
            <a:srgbClr val="223D4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7"/>
          <p:cNvSpPr/>
          <p:nvPr/>
        </p:nvSpPr>
        <p:spPr>
          <a:xfrm>
            <a:off x="7615875" y="1896638"/>
            <a:ext cx="4865700" cy="10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87"/>
              <a:buFont typeface="Unbounded"/>
              <a:buNone/>
            </a:pPr>
            <a:r>
              <a:rPr b="0" i="0" lang="en-US" sz="2587" u="none" cap="none" strike="noStrike">
                <a:solidFill>
                  <a:srgbClr val="FFFFFF"/>
                </a:solidFill>
                <a:latin typeface="Unbounded"/>
                <a:ea typeface="Unbounded"/>
                <a:cs typeface="Unbounded"/>
                <a:sym typeface="Unbounded"/>
              </a:rPr>
              <a:t>Disparidades de Gênero</a:t>
            </a:r>
            <a:endParaRPr b="0" i="0" sz="258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7"/>
          <p:cNvSpPr/>
          <p:nvPr/>
        </p:nvSpPr>
        <p:spPr>
          <a:xfrm>
            <a:off x="7722109" y="3061718"/>
            <a:ext cx="5387100" cy="92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750"/>
              <a:buFont typeface="Cabin"/>
              <a:buNone/>
            </a:pPr>
            <a:r>
              <a:rPr b="0" i="0" lang="en-US" sz="2050" u="none" cap="none" strike="noStrike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Baixa representação de mulheres, especialmente em cargos de liderança.</a:t>
            </a:r>
            <a:endParaRPr b="0" i="0" sz="2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7"/>
          <p:cNvSpPr/>
          <p:nvPr/>
        </p:nvSpPr>
        <p:spPr>
          <a:xfrm>
            <a:off x="1274400" y="4561600"/>
            <a:ext cx="5929800" cy="2631000"/>
          </a:xfrm>
          <a:prstGeom prst="roundRect">
            <a:avLst>
              <a:gd fmla="val 4076" name="adj"/>
            </a:avLst>
          </a:prstGeom>
          <a:solidFill>
            <a:srgbClr val="223D4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"/>
          <p:cNvSpPr/>
          <p:nvPr/>
        </p:nvSpPr>
        <p:spPr>
          <a:xfrm>
            <a:off x="1521100" y="4850303"/>
            <a:ext cx="3789600" cy="92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87"/>
              <a:buFont typeface="Unbounded"/>
              <a:buNone/>
            </a:pPr>
            <a:r>
              <a:rPr b="0" i="0" lang="en-US" sz="2587" u="none" cap="none" strike="noStrike">
                <a:solidFill>
                  <a:srgbClr val="FFFFFF"/>
                </a:solidFill>
                <a:latin typeface="Unbounded"/>
                <a:ea typeface="Unbounded"/>
                <a:cs typeface="Unbounded"/>
                <a:sym typeface="Unbounded"/>
              </a:rPr>
              <a:t>Diversidade Étnica</a:t>
            </a:r>
            <a:endParaRPr b="0" i="0" sz="258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7"/>
          <p:cNvSpPr/>
          <p:nvPr/>
        </p:nvSpPr>
        <p:spPr>
          <a:xfrm>
            <a:off x="1521096" y="5878193"/>
            <a:ext cx="5387100" cy="92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750"/>
              <a:buFont typeface="Cabin"/>
              <a:buNone/>
            </a:pPr>
            <a:r>
              <a:rPr b="0" i="0" lang="en-US" sz="2050" u="none" cap="none" strike="noStrike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Pouca contratação de grupos étnicos minoritários.</a:t>
            </a:r>
            <a:endParaRPr b="0" i="0" sz="2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7"/>
          <p:cNvSpPr/>
          <p:nvPr/>
        </p:nvSpPr>
        <p:spPr>
          <a:xfrm>
            <a:off x="7450799" y="4561799"/>
            <a:ext cx="5929800" cy="2631000"/>
          </a:xfrm>
          <a:prstGeom prst="roundRect">
            <a:avLst>
              <a:gd fmla="val 4076" name="adj"/>
            </a:avLst>
          </a:prstGeom>
          <a:solidFill>
            <a:srgbClr val="223D4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7"/>
          <p:cNvSpPr/>
          <p:nvPr/>
        </p:nvSpPr>
        <p:spPr>
          <a:xfrm>
            <a:off x="7722100" y="4850303"/>
            <a:ext cx="4008300" cy="92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87"/>
              <a:buFont typeface="Unbounded"/>
              <a:buNone/>
            </a:pPr>
            <a:r>
              <a:rPr b="0" i="0" lang="en-US" sz="2587" u="none" cap="none" strike="noStrike">
                <a:solidFill>
                  <a:srgbClr val="FFFFFF"/>
                </a:solidFill>
                <a:latin typeface="Unbounded"/>
                <a:ea typeface="Unbounded"/>
                <a:cs typeface="Unbounded"/>
                <a:sym typeface="Unbounded"/>
              </a:rPr>
              <a:t>Acesso à Educação</a:t>
            </a:r>
            <a:endParaRPr b="0" i="0" sz="258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7"/>
          <p:cNvSpPr/>
          <p:nvPr/>
        </p:nvSpPr>
        <p:spPr>
          <a:xfrm>
            <a:off x="7722109" y="5878193"/>
            <a:ext cx="5387100" cy="92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750"/>
              <a:buFont typeface="Cabin"/>
              <a:buNone/>
            </a:pPr>
            <a:r>
              <a:rPr lang="en-US" sz="2050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Formação continuada de colaboradores direcionada a grupos minoriátios</a:t>
            </a:r>
            <a:r>
              <a:rPr b="0" i="0" lang="en-US" sz="2050" u="none" cap="none" strike="noStrike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.</a:t>
            </a:r>
            <a:endParaRPr b="0" i="0" sz="2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8" name="Google Shape;98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972350" y="7553700"/>
            <a:ext cx="658050" cy="658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7"/>
          <p:cNvPicPr preferRelativeResize="0"/>
          <p:nvPr/>
        </p:nvPicPr>
        <p:blipFill rotWithShape="1">
          <a:blip r:embed="rId5">
            <a:alphaModFix/>
          </a:blip>
          <a:srcRect b="4653" l="0" r="0" t="4643"/>
          <a:stretch/>
        </p:blipFill>
        <p:spPr>
          <a:xfrm>
            <a:off x="13654500" y="7733800"/>
            <a:ext cx="391825" cy="35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05" name="Google Shape;105;g1f7a027cac3_4_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g1f7a027cac3_4_4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7" name="Google Shape;107;g1f7a027cac3_4_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972350" y="7553700"/>
            <a:ext cx="658050" cy="658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g1f7a027cac3_4_46"/>
          <p:cNvPicPr preferRelativeResize="0"/>
          <p:nvPr/>
        </p:nvPicPr>
        <p:blipFill rotWithShape="1">
          <a:blip r:embed="rId5">
            <a:alphaModFix/>
          </a:blip>
          <a:srcRect b="25502" l="35432" r="35000" t="26864"/>
          <a:stretch/>
        </p:blipFill>
        <p:spPr>
          <a:xfrm>
            <a:off x="13654500" y="7733800"/>
            <a:ext cx="391824" cy="35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g1f7a027cac3_4_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972350" y="7553700"/>
            <a:ext cx="658050" cy="658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g1f7a027cac3_4_4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888312" y="1504425"/>
            <a:ext cx="9042925" cy="604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g1f7a027cac3_4_46"/>
          <p:cNvPicPr preferRelativeResize="0"/>
          <p:nvPr/>
        </p:nvPicPr>
        <p:blipFill rotWithShape="1">
          <a:blip r:embed="rId7">
            <a:alphaModFix/>
          </a:blip>
          <a:srcRect b="0" l="24459" r="8855" t="0"/>
          <a:stretch/>
        </p:blipFill>
        <p:spPr>
          <a:xfrm>
            <a:off x="0" y="0"/>
            <a:ext cx="3657599" cy="8229601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g1f7a027cac3_4_46"/>
          <p:cNvSpPr/>
          <p:nvPr/>
        </p:nvSpPr>
        <p:spPr>
          <a:xfrm>
            <a:off x="3888300" y="245375"/>
            <a:ext cx="9387300" cy="95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374"/>
              <a:buFont typeface="Unbounded"/>
              <a:buNone/>
            </a:pPr>
            <a:r>
              <a:rPr b="0" i="0" lang="en-US" sz="4374" u="none" cap="none" strike="noStrike">
                <a:solidFill>
                  <a:srgbClr val="FFFFFF"/>
                </a:solidFill>
                <a:latin typeface="Unbounded"/>
                <a:ea typeface="Unbounded"/>
                <a:cs typeface="Unbounded"/>
                <a:sym typeface="Unbounded"/>
              </a:rPr>
              <a:t>Desafios da Corp Solutions</a:t>
            </a:r>
            <a:endParaRPr b="0" i="0" sz="437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3" name="Google Shape;113;g1f7a027cac3_4_46"/>
          <p:cNvPicPr preferRelativeResize="0"/>
          <p:nvPr/>
        </p:nvPicPr>
        <p:blipFill rotWithShape="1">
          <a:blip r:embed="rId8">
            <a:alphaModFix/>
          </a:blip>
          <a:srcRect b="4653" l="0" r="0" t="4643"/>
          <a:stretch/>
        </p:blipFill>
        <p:spPr>
          <a:xfrm>
            <a:off x="13654500" y="7733800"/>
            <a:ext cx="391825" cy="35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19" name="Google Shape;119;g1f7a027cac3_4_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g1f7a027cac3_4_6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1" name="Google Shape;121;g1f7a027cac3_4_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972350" y="7553700"/>
            <a:ext cx="658050" cy="658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g1f7a027cac3_4_63"/>
          <p:cNvPicPr preferRelativeResize="0"/>
          <p:nvPr/>
        </p:nvPicPr>
        <p:blipFill rotWithShape="1">
          <a:blip r:embed="rId5">
            <a:alphaModFix/>
          </a:blip>
          <a:srcRect b="25502" l="35432" r="35000" t="26864"/>
          <a:stretch/>
        </p:blipFill>
        <p:spPr>
          <a:xfrm>
            <a:off x="13654500" y="7733800"/>
            <a:ext cx="391824" cy="35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g1f7a027cac3_4_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972350" y="7553700"/>
            <a:ext cx="658050" cy="658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g1f7a027cac3_4_6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436775" y="1132177"/>
            <a:ext cx="7302499" cy="634137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g1f7a027cac3_4_63"/>
          <p:cNvSpPr/>
          <p:nvPr/>
        </p:nvSpPr>
        <p:spPr>
          <a:xfrm>
            <a:off x="3888300" y="245375"/>
            <a:ext cx="9387300" cy="95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374"/>
              <a:buFont typeface="Unbounded"/>
              <a:buNone/>
            </a:pPr>
            <a:r>
              <a:rPr b="0" i="0" lang="en-US" sz="4374" u="none" cap="none" strike="noStrike">
                <a:solidFill>
                  <a:srgbClr val="FFFFFF"/>
                </a:solidFill>
                <a:latin typeface="Unbounded"/>
                <a:ea typeface="Unbounded"/>
                <a:cs typeface="Unbounded"/>
                <a:sym typeface="Unbounded"/>
              </a:rPr>
              <a:t>Desafios da Corp Solutions</a:t>
            </a:r>
            <a:endParaRPr b="0" i="0" sz="437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6" name="Google Shape;126;g1f7a027cac3_4_63"/>
          <p:cNvPicPr preferRelativeResize="0"/>
          <p:nvPr/>
        </p:nvPicPr>
        <p:blipFill rotWithShape="1">
          <a:blip r:embed="rId7">
            <a:alphaModFix/>
          </a:blip>
          <a:srcRect b="4653" l="0" r="0" t="4643"/>
          <a:stretch/>
        </p:blipFill>
        <p:spPr>
          <a:xfrm>
            <a:off x="13654500" y="7733800"/>
            <a:ext cx="391825" cy="35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g1f7a027cac3_4_63"/>
          <p:cNvPicPr preferRelativeResize="0"/>
          <p:nvPr/>
        </p:nvPicPr>
        <p:blipFill rotWithShape="1">
          <a:blip r:embed="rId8">
            <a:alphaModFix/>
          </a:blip>
          <a:srcRect b="0" l="24459" r="8855" t="0"/>
          <a:stretch/>
        </p:blipFill>
        <p:spPr>
          <a:xfrm>
            <a:off x="0" y="0"/>
            <a:ext cx="3657599" cy="8229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33" name="Google Shape;133;g1f7a027cac3_4_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g1f7a027cac3_4_7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5" name="Google Shape;135;g1f7a027cac3_4_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972350" y="7553700"/>
            <a:ext cx="658050" cy="658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g1f7a027cac3_4_79"/>
          <p:cNvPicPr preferRelativeResize="0"/>
          <p:nvPr/>
        </p:nvPicPr>
        <p:blipFill rotWithShape="1">
          <a:blip r:embed="rId5">
            <a:alphaModFix/>
          </a:blip>
          <a:srcRect b="25502" l="35432" r="35000" t="26864"/>
          <a:stretch/>
        </p:blipFill>
        <p:spPr>
          <a:xfrm>
            <a:off x="13654500" y="7733800"/>
            <a:ext cx="391824" cy="35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g1f7a027cac3_4_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972350" y="7553700"/>
            <a:ext cx="658050" cy="658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g1f7a027cac3_4_7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888300" y="1201775"/>
            <a:ext cx="5727425" cy="4951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g1f7a027cac3_4_79"/>
          <p:cNvPicPr preferRelativeResize="0"/>
          <p:nvPr/>
        </p:nvPicPr>
        <p:blipFill rotWithShape="1">
          <a:blip r:embed="rId7">
            <a:alphaModFix/>
          </a:blip>
          <a:srcRect b="1777" l="0" r="0" t="0"/>
          <a:stretch/>
        </p:blipFill>
        <p:spPr>
          <a:xfrm>
            <a:off x="8617750" y="3055676"/>
            <a:ext cx="5036749" cy="4434544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g1f7a027cac3_4_79"/>
          <p:cNvSpPr/>
          <p:nvPr/>
        </p:nvSpPr>
        <p:spPr>
          <a:xfrm>
            <a:off x="3888300" y="245375"/>
            <a:ext cx="9387300" cy="95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374"/>
              <a:buFont typeface="Unbounded"/>
              <a:buNone/>
            </a:pPr>
            <a:r>
              <a:rPr b="0" i="0" lang="en-US" sz="4374" u="none" cap="none" strike="noStrike">
                <a:solidFill>
                  <a:srgbClr val="FFFFFF"/>
                </a:solidFill>
                <a:latin typeface="Unbounded"/>
                <a:ea typeface="Unbounded"/>
                <a:cs typeface="Unbounded"/>
                <a:sym typeface="Unbounded"/>
              </a:rPr>
              <a:t>Desafios da Corp Solutions</a:t>
            </a:r>
            <a:endParaRPr b="0" i="0" sz="437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1" name="Google Shape;141;g1f7a027cac3_4_79"/>
          <p:cNvPicPr preferRelativeResize="0"/>
          <p:nvPr/>
        </p:nvPicPr>
        <p:blipFill rotWithShape="1">
          <a:blip r:embed="rId8">
            <a:alphaModFix/>
          </a:blip>
          <a:srcRect b="4653" l="0" r="0" t="4643"/>
          <a:stretch/>
        </p:blipFill>
        <p:spPr>
          <a:xfrm>
            <a:off x="13654500" y="7733800"/>
            <a:ext cx="391825" cy="35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g1f7a027cac3_4_79"/>
          <p:cNvPicPr preferRelativeResize="0"/>
          <p:nvPr/>
        </p:nvPicPr>
        <p:blipFill rotWithShape="1">
          <a:blip r:embed="rId9">
            <a:alphaModFix/>
          </a:blip>
          <a:srcRect b="0" l="24459" r="8855" t="0"/>
          <a:stretch/>
        </p:blipFill>
        <p:spPr>
          <a:xfrm>
            <a:off x="0" y="0"/>
            <a:ext cx="3657599" cy="8229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48" name="Google Shape;148;g1f7a027cac3_4_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g1f7a027cac3_4_9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0" name="Google Shape;150;g1f7a027cac3_4_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972350" y="7553700"/>
            <a:ext cx="658050" cy="658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g1f7a027cac3_4_93"/>
          <p:cNvPicPr preferRelativeResize="0"/>
          <p:nvPr/>
        </p:nvPicPr>
        <p:blipFill rotWithShape="1">
          <a:blip r:embed="rId5">
            <a:alphaModFix/>
          </a:blip>
          <a:srcRect b="25502" l="35432" r="35000" t="26864"/>
          <a:stretch/>
        </p:blipFill>
        <p:spPr>
          <a:xfrm>
            <a:off x="13654500" y="7733800"/>
            <a:ext cx="391824" cy="35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g1f7a027cac3_4_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972350" y="7553700"/>
            <a:ext cx="658050" cy="658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g1f7a027cac3_4_93"/>
          <p:cNvPicPr preferRelativeResize="0"/>
          <p:nvPr/>
        </p:nvPicPr>
        <p:blipFill rotWithShape="1">
          <a:blip r:embed="rId6">
            <a:alphaModFix/>
          </a:blip>
          <a:srcRect b="0" l="3544" r="9370" t="0"/>
          <a:stretch/>
        </p:blipFill>
        <p:spPr>
          <a:xfrm>
            <a:off x="4324700" y="1326475"/>
            <a:ext cx="8514500" cy="5866125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g1f7a027cac3_4_93"/>
          <p:cNvSpPr/>
          <p:nvPr/>
        </p:nvSpPr>
        <p:spPr>
          <a:xfrm>
            <a:off x="3888300" y="245375"/>
            <a:ext cx="9387300" cy="95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374"/>
              <a:buFont typeface="Unbounded"/>
              <a:buNone/>
            </a:pPr>
            <a:r>
              <a:rPr b="0" i="0" lang="en-US" sz="4374" u="none" cap="none" strike="noStrike">
                <a:solidFill>
                  <a:srgbClr val="FFFFFF"/>
                </a:solidFill>
                <a:latin typeface="Unbounded"/>
                <a:ea typeface="Unbounded"/>
                <a:cs typeface="Unbounded"/>
                <a:sym typeface="Unbounded"/>
              </a:rPr>
              <a:t>Desafios da Corp Solutions</a:t>
            </a:r>
            <a:endParaRPr b="0" i="0" sz="437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5" name="Google Shape;155;g1f7a027cac3_4_93"/>
          <p:cNvPicPr preferRelativeResize="0"/>
          <p:nvPr/>
        </p:nvPicPr>
        <p:blipFill rotWithShape="1">
          <a:blip r:embed="rId7">
            <a:alphaModFix/>
          </a:blip>
          <a:srcRect b="4653" l="0" r="0" t="4643"/>
          <a:stretch/>
        </p:blipFill>
        <p:spPr>
          <a:xfrm>
            <a:off x="13654500" y="7733800"/>
            <a:ext cx="391825" cy="35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g1f7a027cac3_4_93"/>
          <p:cNvPicPr preferRelativeResize="0"/>
          <p:nvPr/>
        </p:nvPicPr>
        <p:blipFill rotWithShape="1">
          <a:blip r:embed="rId8">
            <a:alphaModFix/>
          </a:blip>
          <a:srcRect b="0" l="24459" r="8855" t="0"/>
          <a:stretch/>
        </p:blipFill>
        <p:spPr>
          <a:xfrm>
            <a:off x="0" y="0"/>
            <a:ext cx="3657599" cy="8229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62" name="Google Shape;162;g1f7a027cac3_4_2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g1f7a027cac3_4_22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4" name="Google Shape;164;g1f7a027cac3_4_2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972350" y="7553700"/>
            <a:ext cx="658050" cy="658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g1f7a027cac3_4_220"/>
          <p:cNvPicPr preferRelativeResize="0"/>
          <p:nvPr/>
        </p:nvPicPr>
        <p:blipFill rotWithShape="1">
          <a:blip r:embed="rId5">
            <a:alphaModFix/>
          </a:blip>
          <a:srcRect b="25502" l="35432" r="35000" t="26864"/>
          <a:stretch/>
        </p:blipFill>
        <p:spPr>
          <a:xfrm>
            <a:off x="13654500" y="7733800"/>
            <a:ext cx="391824" cy="35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g1f7a027cac3_4_2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972350" y="7553700"/>
            <a:ext cx="658050" cy="658050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g1f7a027cac3_4_220"/>
          <p:cNvSpPr/>
          <p:nvPr/>
        </p:nvSpPr>
        <p:spPr>
          <a:xfrm>
            <a:off x="3888300" y="245375"/>
            <a:ext cx="9387300" cy="95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374"/>
              <a:buFont typeface="Unbounded"/>
              <a:buNone/>
            </a:pPr>
            <a:r>
              <a:rPr b="0" i="0" lang="en-US" sz="4374" u="none" cap="none" strike="noStrike">
                <a:solidFill>
                  <a:srgbClr val="FFFFFF"/>
                </a:solidFill>
                <a:latin typeface="Unbounded"/>
                <a:ea typeface="Unbounded"/>
                <a:cs typeface="Unbounded"/>
                <a:sym typeface="Unbounded"/>
              </a:rPr>
              <a:t>Desafios da Corp Solutions</a:t>
            </a:r>
            <a:endParaRPr b="0" i="0" sz="437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" name="Google Shape;168;g1f7a027cac3_4_220"/>
          <p:cNvPicPr preferRelativeResize="0"/>
          <p:nvPr/>
        </p:nvPicPr>
        <p:blipFill rotWithShape="1">
          <a:blip r:embed="rId6">
            <a:alphaModFix/>
          </a:blip>
          <a:srcRect b="4653" l="0" r="0" t="4643"/>
          <a:stretch/>
        </p:blipFill>
        <p:spPr>
          <a:xfrm>
            <a:off x="13654500" y="7733800"/>
            <a:ext cx="391825" cy="35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g1f7a027cac3_4_220"/>
          <p:cNvPicPr preferRelativeResize="0"/>
          <p:nvPr/>
        </p:nvPicPr>
        <p:blipFill rotWithShape="1">
          <a:blip r:embed="rId7">
            <a:alphaModFix/>
          </a:blip>
          <a:srcRect b="0" l="24459" r="8855" t="0"/>
          <a:stretch/>
        </p:blipFill>
        <p:spPr>
          <a:xfrm>
            <a:off x="0" y="0"/>
            <a:ext cx="3657599" cy="8229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g1f7a027cac3_4_22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888301" y="1201763"/>
            <a:ext cx="10259701" cy="6120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2024-04-16T21:25:47Z</dcterms:created>
  <dc:creator>PptxGenJS</dc:creator>
</cp:coreProperties>
</file>